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2"/>
  </p:notesMasterIdLst>
  <p:sldIdLst>
    <p:sldId id="544" r:id="rId2"/>
    <p:sldId id="545" r:id="rId3"/>
    <p:sldId id="546" r:id="rId4"/>
    <p:sldId id="547" r:id="rId5"/>
    <p:sldId id="548" r:id="rId6"/>
    <p:sldId id="549" r:id="rId7"/>
    <p:sldId id="550" r:id="rId8"/>
    <p:sldId id="551" r:id="rId9"/>
    <p:sldId id="552" r:id="rId10"/>
    <p:sldId id="553" r:id="rId11"/>
    <p:sldId id="554" r:id="rId12"/>
    <p:sldId id="555" r:id="rId13"/>
    <p:sldId id="556" r:id="rId14"/>
    <p:sldId id="557" r:id="rId15"/>
    <p:sldId id="559" r:id="rId16"/>
    <p:sldId id="558" r:id="rId17"/>
    <p:sldId id="560" r:id="rId18"/>
    <p:sldId id="561" r:id="rId19"/>
    <p:sldId id="562" r:id="rId20"/>
    <p:sldId id="564" r:id="rId21"/>
    <p:sldId id="565" r:id="rId22"/>
    <p:sldId id="563" r:id="rId23"/>
    <p:sldId id="566" r:id="rId24"/>
    <p:sldId id="567" r:id="rId25"/>
    <p:sldId id="568" r:id="rId26"/>
    <p:sldId id="569" r:id="rId27"/>
    <p:sldId id="571" r:id="rId28"/>
    <p:sldId id="570" r:id="rId29"/>
    <p:sldId id="572" r:id="rId30"/>
    <p:sldId id="573" r:id="rId31"/>
    <p:sldId id="574" r:id="rId32"/>
    <p:sldId id="575" r:id="rId33"/>
    <p:sldId id="576" r:id="rId34"/>
    <p:sldId id="577" r:id="rId35"/>
    <p:sldId id="578" r:id="rId36"/>
    <p:sldId id="579" r:id="rId37"/>
    <p:sldId id="580" r:id="rId38"/>
    <p:sldId id="581" r:id="rId39"/>
    <p:sldId id="582" r:id="rId40"/>
    <p:sldId id="583" r:id="rId41"/>
    <p:sldId id="584" r:id="rId42"/>
    <p:sldId id="585" r:id="rId43"/>
    <p:sldId id="586" r:id="rId44"/>
    <p:sldId id="587" r:id="rId45"/>
    <p:sldId id="588" r:id="rId46"/>
    <p:sldId id="589" r:id="rId47"/>
    <p:sldId id="590" r:id="rId48"/>
    <p:sldId id="591" r:id="rId49"/>
    <p:sldId id="592" r:id="rId50"/>
    <p:sldId id="593" r:id="rId51"/>
    <p:sldId id="594" r:id="rId52"/>
    <p:sldId id="595" r:id="rId53"/>
    <p:sldId id="596" r:id="rId54"/>
    <p:sldId id="597" r:id="rId55"/>
    <p:sldId id="598" r:id="rId56"/>
    <p:sldId id="599" r:id="rId57"/>
    <p:sldId id="600" r:id="rId58"/>
    <p:sldId id="601" r:id="rId59"/>
    <p:sldId id="602" r:id="rId60"/>
    <p:sldId id="603" r:id="rId61"/>
    <p:sldId id="604" r:id="rId62"/>
    <p:sldId id="605" r:id="rId63"/>
    <p:sldId id="606" r:id="rId64"/>
    <p:sldId id="607" r:id="rId65"/>
    <p:sldId id="608" r:id="rId66"/>
    <p:sldId id="609" r:id="rId67"/>
    <p:sldId id="610" r:id="rId68"/>
    <p:sldId id="611" r:id="rId69"/>
    <p:sldId id="612" r:id="rId70"/>
    <p:sldId id="613" r:id="rId71"/>
    <p:sldId id="614" r:id="rId72"/>
    <p:sldId id="615" r:id="rId73"/>
    <p:sldId id="616" r:id="rId74"/>
    <p:sldId id="617" r:id="rId75"/>
    <p:sldId id="618" r:id="rId76"/>
    <p:sldId id="619" r:id="rId77"/>
    <p:sldId id="620" r:id="rId78"/>
    <p:sldId id="621" r:id="rId79"/>
    <p:sldId id="622" r:id="rId80"/>
    <p:sldId id="623" r:id="rId81"/>
    <p:sldId id="624" r:id="rId82"/>
    <p:sldId id="626" r:id="rId83"/>
    <p:sldId id="625" r:id="rId84"/>
    <p:sldId id="627" r:id="rId85"/>
    <p:sldId id="628" r:id="rId86"/>
    <p:sldId id="629" r:id="rId87"/>
    <p:sldId id="630" r:id="rId88"/>
    <p:sldId id="631" r:id="rId89"/>
    <p:sldId id="632" r:id="rId90"/>
    <p:sldId id="633" r:id="rId91"/>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341313" indent="11588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684213" indent="23018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027113" indent="34448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370013" indent="45878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8" autoAdjust="0"/>
    <p:restoredTop sz="82533" autoAdjust="0"/>
  </p:normalViewPr>
  <p:slideViewPr>
    <p:cSldViewPr snapToGrid="0">
      <p:cViewPr varScale="1">
        <p:scale>
          <a:sx n="74" d="100"/>
          <a:sy n="74" d="100"/>
        </p:scale>
        <p:origin x="870" y="36"/>
      </p:cViewPr>
      <p:guideLst>
        <p:guide orient="horz" pos="1620"/>
        <p:guide pos="2880"/>
      </p:guideLst>
    </p:cSldViewPr>
  </p:slideViewPr>
  <p:notesTextViewPr>
    <p:cViewPr>
      <p:scale>
        <a:sx n="125" d="100"/>
        <a:sy n="125" d="100"/>
      </p:scale>
      <p:origin x="0" y="0"/>
    </p:cViewPr>
  </p:notesTextViewPr>
  <p:sorterViewPr>
    <p:cViewPr>
      <p:scale>
        <a:sx n="75" d="100"/>
        <a:sy n="75" d="100"/>
      </p:scale>
      <p:origin x="0" y="0"/>
    </p:cViewPr>
  </p:sorter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8D836-9852-4F65-923B-136EA5BAF968}" type="datetimeFigureOut">
              <a:rPr lang="zh-CN" altLang="en-US" smtClean="0"/>
              <a:t>2021/3/30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93262-5EFE-49E9-B519-637AF3F053B9}" type="slidenum">
              <a:rPr lang="zh-CN" altLang="en-US" smtClean="0"/>
              <a:t>‹#›</a:t>
            </a:fld>
            <a:endParaRPr lang="zh-CN" altLang="en-US"/>
          </a:p>
        </p:txBody>
      </p:sp>
    </p:spTree>
    <p:extLst>
      <p:ext uri="{BB962C8B-B14F-4D97-AF65-F5344CB8AC3E}">
        <p14:creationId xmlns:p14="http://schemas.microsoft.com/office/powerpoint/2010/main" val="4181139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fld id="{3BA8AA3E-485C-4BEC-BDC7-98BFE076556D}" type="datetimeFigureOut">
              <a:rPr lang="zh-CN" altLang="en-US"/>
              <a:pPr>
                <a:defRPr/>
              </a:pPr>
              <a:t>2021/3/30</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3A03D2D8-2A64-47F1-B67D-F55EC9AF8B3F}" type="slidenum">
              <a:rPr lang="zh-CN" altLang="en-US"/>
              <a:pPr>
                <a:defRPr/>
              </a:pPr>
              <a:t>‹#›</a:t>
            </a:fld>
            <a:endParaRPr lang="zh-CN" altLang="en-US"/>
          </a:p>
        </p:txBody>
      </p:sp>
    </p:spTree>
    <p:extLst>
      <p:ext uri="{BB962C8B-B14F-4D97-AF65-F5344CB8AC3E}">
        <p14:creationId xmlns:p14="http://schemas.microsoft.com/office/powerpoint/2010/main" val="2288845588"/>
      </p:ext>
    </p:extLst>
  </p:cSld>
  <p:clrMapOvr>
    <a:masterClrMapping/>
  </p:clrMapOvr>
  <p:transition spd="med" advClick="0" advTm="3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08B6D4E9-A1A7-448C-8FC0-963D18DE0799}" type="datetimeFigureOut">
              <a:rPr lang="zh-CN" altLang="en-US"/>
              <a:pPr>
                <a:defRPr/>
              </a:pPr>
              <a:t>2021/3/30</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5C7EFAE0-14A2-44BB-ADB0-BE691CF471BF}" type="slidenum">
              <a:rPr lang="zh-CN" altLang="en-US"/>
              <a:pPr>
                <a:defRPr/>
              </a:pPr>
              <a:t>‹#›</a:t>
            </a:fld>
            <a:endParaRPr lang="zh-CN" altLang="en-US"/>
          </a:p>
        </p:txBody>
      </p:sp>
    </p:spTree>
    <p:extLst>
      <p:ext uri="{BB962C8B-B14F-4D97-AF65-F5344CB8AC3E}">
        <p14:creationId xmlns:p14="http://schemas.microsoft.com/office/powerpoint/2010/main" val="1481153580"/>
      </p:ext>
    </p:extLst>
  </p:cSld>
  <p:clrMapOvr>
    <a:masterClrMapping/>
  </p:clrMapOvr>
  <p:transition spd="med" advClick="0" advTm="3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6B668EA1-D120-4A23-827E-44F12DC5B640}" type="datetimeFigureOut">
              <a:rPr lang="zh-CN" altLang="en-US"/>
              <a:pPr>
                <a:defRPr/>
              </a:pPr>
              <a:t>2021/3/30</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FF94E47F-F294-4B93-95E8-534644CEF828}" type="slidenum">
              <a:rPr lang="zh-CN" altLang="en-US"/>
              <a:pPr>
                <a:defRPr/>
              </a:pPr>
              <a:t>‹#›</a:t>
            </a:fld>
            <a:endParaRPr lang="zh-CN" altLang="en-US"/>
          </a:p>
        </p:txBody>
      </p:sp>
    </p:spTree>
    <p:extLst>
      <p:ext uri="{BB962C8B-B14F-4D97-AF65-F5344CB8AC3E}">
        <p14:creationId xmlns:p14="http://schemas.microsoft.com/office/powerpoint/2010/main" val="4172777119"/>
      </p:ext>
    </p:extLst>
  </p:cSld>
  <p:clrMapOvr>
    <a:masterClrMapping/>
  </p:clrMapOvr>
  <p:transition spd="med" advClick="0" advTm="300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75" y="0"/>
            <a:ext cx="91376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5179972"/>
      </p:ext>
    </p:extLst>
  </p:cSld>
  <p:clrMapOvr>
    <a:masterClrMapping/>
  </p:clrMapOvr>
  <p:transition spd="med" advClick="0" advTm="300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CB03552-07BC-4AF6-9E26-6869423492E9}"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552D7216-7D77-4E55-996C-6F56DFF8CF75}" type="slidenum">
              <a:rPr lang="zh-CN" altLang="en-US"/>
              <a:pPr>
                <a:defRPr/>
              </a:pPr>
              <a:t>‹#›</a:t>
            </a:fld>
            <a:endParaRPr lang="zh-CN" altLang="en-US"/>
          </a:p>
        </p:txBody>
      </p:sp>
    </p:spTree>
    <p:extLst>
      <p:ext uri="{BB962C8B-B14F-4D97-AF65-F5344CB8AC3E}">
        <p14:creationId xmlns:p14="http://schemas.microsoft.com/office/powerpoint/2010/main" val="2166625610"/>
      </p:ext>
    </p:extLst>
  </p:cSld>
  <p:clrMapOvr>
    <a:masterClrMapping/>
  </p:clrMapOvr>
  <p:transition spd="med" advClick="0" advTm="300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EFD4272-721C-4BE7-80B3-CAAA815F5BBE}"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DE3E2212-DEF9-4BF0-809F-CC3863DE6A60}" type="slidenum">
              <a:rPr lang="zh-CN" altLang="en-US"/>
              <a:pPr>
                <a:defRPr/>
              </a:pPr>
              <a:t>‹#›</a:t>
            </a:fld>
            <a:endParaRPr lang="zh-CN" altLang="en-US"/>
          </a:p>
        </p:txBody>
      </p:sp>
    </p:spTree>
    <p:extLst>
      <p:ext uri="{BB962C8B-B14F-4D97-AF65-F5344CB8AC3E}">
        <p14:creationId xmlns:p14="http://schemas.microsoft.com/office/powerpoint/2010/main" val="2387538015"/>
      </p:ext>
    </p:extLst>
  </p:cSld>
  <p:clrMapOvr>
    <a:masterClrMapping/>
  </p:clrMapOvr>
  <p:transition spd="med" advClick="0" advTm="300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F679D4B-3210-4724-A50F-40BB04AA4FE0}"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D0EBE660-3467-4A5A-98C8-37D2D5B5652A}" type="slidenum">
              <a:rPr lang="zh-CN" altLang="en-US"/>
              <a:pPr>
                <a:defRPr/>
              </a:pPr>
              <a:t>‹#›</a:t>
            </a:fld>
            <a:endParaRPr lang="zh-CN" altLang="en-US"/>
          </a:p>
        </p:txBody>
      </p:sp>
    </p:spTree>
    <p:extLst>
      <p:ext uri="{BB962C8B-B14F-4D97-AF65-F5344CB8AC3E}">
        <p14:creationId xmlns:p14="http://schemas.microsoft.com/office/powerpoint/2010/main" val="1183397789"/>
      </p:ext>
    </p:extLst>
  </p:cSld>
  <p:clrMapOvr>
    <a:masterClrMapping/>
  </p:clrMapOvr>
  <p:transition spd="med" advClick="0" advTm="300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FB6BF5D-42F9-4830-B593-8B49CD59E1A8}"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8D0768A6-305A-410D-B7AA-346724DDB3F4}" type="slidenum">
              <a:rPr lang="zh-CN" altLang="en-US"/>
              <a:pPr>
                <a:defRPr/>
              </a:pPr>
              <a:t>‹#›</a:t>
            </a:fld>
            <a:endParaRPr lang="zh-CN" altLang="en-US"/>
          </a:p>
        </p:txBody>
      </p:sp>
    </p:spTree>
    <p:extLst>
      <p:ext uri="{BB962C8B-B14F-4D97-AF65-F5344CB8AC3E}">
        <p14:creationId xmlns:p14="http://schemas.microsoft.com/office/powerpoint/2010/main" val="3031710718"/>
      </p:ext>
    </p:extLst>
  </p:cSld>
  <p:clrMapOvr>
    <a:masterClrMapping/>
  </p:clrMapOvr>
  <p:transition spd="med" advClick="0" advTm="300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节标题">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9E3247D-2380-4BAD-A6F2-834099CAAFBB}"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DA38FD8D-7616-48F3-9DB8-065749CF0B29}" type="slidenum">
              <a:rPr lang="zh-CN" altLang="en-US"/>
              <a:pPr>
                <a:defRPr/>
              </a:pPr>
              <a:t>‹#›</a:t>
            </a:fld>
            <a:endParaRPr lang="zh-CN" altLang="en-US"/>
          </a:p>
        </p:txBody>
      </p:sp>
    </p:spTree>
    <p:extLst>
      <p:ext uri="{BB962C8B-B14F-4D97-AF65-F5344CB8AC3E}">
        <p14:creationId xmlns:p14="http://schemas.microsoft.com/office/powerpoint/2010/main" val="2496226862"/>
      </p:ext>
    </p:extLst>
  </p:cSld>
  <p:clrMapOvr>
    <a:masterClrMapping/>
  </p:clrMapOvr>
  <p:transition spd="med" advClick="0" advTm="3000">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FEC32DC-9636-4E46-9B8E-43B0F4165973}"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48A9E932-B22C-473A-8A9F-28522F341AA4}" type="slidenum">
              <a:rPr lang="zh-CN" altLang="en-US"/>
              <a:pPr>
                <a:defRPr/>
              </a:pPr>
              <a:t>‹#›</a:t>
            </a:fld>
            <a:endParaRPr lang="zh-CN" altLang="en-US"/>
          </a:p>
        </p:txBody>
      </p:sp>
    </p:spTree>
    <p:extLst>
      <p:ext uri="{BB962C8B-B14F-4D97-AF65-F5344CB8AC3E}">
        <p14:creationId xmlns:p14="http://schemas.microsoft.com/office/powerpoint/2010/main" val="3498208016"/>
      </p:ext>
    </p:extLst>
  </p:cSld>
  <p:clrMapOvr>
    <a:masterClrMapping/>
  </p:clrMapOvr>
  <p:transition spd="med" advClick="0" advTm="3000">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AE49E58-E81B-4177-9574-4B4C249032A4}"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ACDFFFAE-9C0B-460C-A7FF-048AFBC570DF}" type="slidenum">
              <a:rPr lang="zh-CN" altLang="en-US"/>
              <a:pPr>
                <a:defRPr/>
              </a:pPr>
              <a:t>‹#›</a:t>
            </a:fld>
            <a:endParaRPr lang="zh-CN" altLang="en-US"/>
          </a:p>
        </p:txBody>
      </p:sp>
    </p:spTree>
    <p:extLst>
      <p:ext uri="{BB962C8B-B14F-4D97-AF65-F5344CB8AC3E}">
        <p14:creationId xmlns:p14="http://schemas.microsoft.com/office/powerpoint/2010/main" val="1963566489"/>
      </p:ext>
    </p:extLst>
  </p:cSld>
  <p:clrMapOvr>
    <a:masterClrMapping/>
  </p:clrMapOvr>
  <p:transition spd="med" advClick="0" advTm="3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9076DB0E-6E5A-42F8-9533-F5A0B432ADE6}" type="datetimeFigureOut">
              <a:rPr lang="zh-CN" altLang="en-US"/>
              <a:pPr>
                <a:defRPr/>
              </a:pPr>
              <a:t>2021/3/30</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593C7FC1-EB02-4EAD-A370-F1AC0AD36246}" type="slidenum">
              <a:rPr lang="zh-CN" altLang="en-US"/>
              <a:pPr>
                <a:defRPr/>
              </a:pPr>
              <a:t>‹#›</a:t>
            </a:fld>
            <a:endParaRPr lang="zh-CN" altLang="en-US"/>
          </a:p>
        </p:txBody>
      </p:sp>
    </p:spTree>
    <p:extLst>
      <p:ext uri="{BB962C8B-B14F-4D97-AF65-F5344CB8AC3E}">
        <p14:creationId xmlns:p14="http://schemas.microsoft.com/office/powerpoint/2010/main" val="2432604342"/>
      </p:ext>
    </p:extLst>
  </p:cSld>
  <p:clrMapOvr>
    <a:masterClrMapping/>
  </p:clrMapOvr>
  <p:transition spd="med" advClick="0" advTm="3000">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51845E4-9BD5-4325-A6C7-E26AC4C2F9FF}"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4E406C09-730B-4595-9FC1-E4192A939540}" type="slidenum">
              <a:rPr lang="zh-CN" altLang="en-US"/>
              <a:pPr>
                <a:defRPr/>
              </a:pPr>
              <a:t>‹#›</a:t>
            </a:fld>
            <a:endParaRPr lang="zh-CN" altLang="en-US"/>
          </a:p>
        </p:txBody>
      </p:sp>
    </p:spTree>
    <p:extLst>
      <p:ext uri="{BB962C8B-B14F-4D97-AF65-F5344CB8AC3E}">
        <p14:creationId xmlns:p14="http://schemas.microsoft.com/office/powerpoint/2010/main" val="2613812665"/>
      </p:ext>
    </p:extLst>
  </p:cSld>
  <p:clrMapOvr>
    <a:masterClrMapping/>
  </p:clrMapOvr>
  <p:transition spd="med" advClick="0" advTm="3000">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CA70CD8-0D86-421D-8005-0A705E9533E6}"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448DA02F-F5F6-4EF1-8D92-013261B23AE6}" type="slidenum">
              <a:rPr lang="zh-CN" altLang="en-US"/>
              <a:pPr>
                <a:defRPr/>
              </a:pPr>
              <a:t>‹#›</a:t>
            </a:fld>
            <a:endParaRPr lang="zh-CN" altLang="en-US"/>
          </a:p>
        </p:txBody>
      </p:sp>
    </p:spTree>
    <p:extLst>
      <p:ext uri="{BB962C8B-B14F-4D97-AF65-F5344CB8AC3E}">
        <p14:creationId xmlns:p14="http://schemas.microsoft.com/office/powerpoint/2010/main" val="2677065148"/>
      </p:ext>
    </p:extLst>
  </p:cSld>
  <p:clrMapOvr>
    <a:masterClrMapping/>
  </p:clrMapOvr>
  <p:transition spd="med" advClick="0" advTm="3000">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6161475-15F8-47AE-B62F-C1A794D8634D}"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18C8ED94-3149-442A-8EB3-5838BB5BDC0D}" type="slidenum">
              <a:rPr lang="zh-CN" altLang="en-US"/>
              <a:pPr>
                <a:defRPr/>
              </a:pPr>
              <a:t>‹#›</a:t>
            </a:fld>
            <a:endParaRPr lang="zh-CN" altLang="en-US"/>
          </a:p>
        </p:txBody>
      </p:sp>
    </p:spTree>
    <p:extLst>
      <p:ext uri="{BB962C8B-B14F-4D97-AF65-F5344CB8AC3E}">
        <p14:creationId xmlns:p14="http://schemas.microsoft.com/office/powerpoint/2010/main" val="1992229017"/>
      </p:ext>
    </p:extLst>
  </p:cSld>
  <p:clrMapOvr>
    <a:masterClrMapping/>
  </p:clrMapOvr>
  <p:transition spd="med" advClick="0" advTm="3000">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D4EC6EC-083B-489A-862E-3C9C98FD6EA5}"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39E70176-547F-49BF-BEAB-A38B68C50CB5}" type="slidenum">
              <a:rPr lang="zh-CN" altLang="en-US"/>
              <a:pPr>
                <a:defRPr/>
              </a:pPr>
              <a:t>‹#›</a:t>
            </a:fld>
            <a:endParaRPr lang="zh-CN" altLang="en-US"/>
          </a:p>
        </p:txBody>
      </p:sp>
    </p:spTree>
    <p:extLst>
      <p:ext uri="{BB962C8B-B14F-4D97-AF65-F5344CB8AC3E}">
        <p14:creationId xmlns:p14="http://schemas.microsoft.com/office/powerpoint/2010/main" val="514552145"/>
      </p:ext>
    </p:extLst>
  </p:cSld>
  <p:clrMapOvr>
    <a:masterClrMapping/>
  </p:clrMapOvr>
  <p:transition spd="med" advClick="0" advTm="3000">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705162D-0825-459B-B257-9BCA25C16C5F}"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83DBF738-F557-460E-B512-3AF592BBB570}" type="slidenum">
              <a:rPr lang="zh-CN" altLang="en-US"/>
              <a:pPr>
                <a:defRPr/>
              </a:pPr>
              <a:t>‹#›</a:t>
            </a:fld>
            <a:endParaRPr lang="zh-CN" altLang="en-US"/>
          </a:p>
        </p:txBody>
      </p:sp>
    </p:spTree>
    <p:extLst>
      <p:ext uri="{BB962C8B-B14F-4D97-AF65-F5344CB8AC3E}">
        <p14:creationId xmlns:p14="http://schemas.microsoft.com/office/powerpoint/2010/main" val="165838185"/>
      </p:ext>
    </p:extLst>
  </p:cSld>
  <p:clrMapOvr>
    <a:masterClrMapping/>
  </p:clrMapOvr>
  <p:transition spd="med" advClick="0" advTm="3000">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2C0AD23-473E-4B00-82C0-99E85CDA7104}"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9D46916F-2D73-4FFD-9CCE-1607EC7E651C}" type="slidenum">
              <a:rPr lang="zh-CN" altLang="en-US"/>
              <a:pPr>
                <a:defRPr/>
              </a:pPr>
              <a:t>‹#›</a:t>
            </a:fld>
            <a:endParaRPr lang="zh-CN" altLang="en-US"/>
          </a:p>
        </p:txBody>
      </p:sp>
    </p:spTree>
    <p:extLst>
      <p:ext uri="{BB962C8B-B14F-4D97-AF65-F5344CB8AC3E}">
        <p14:creationId xmlns:p14="http://schemas.microsoft.com/office/powerpoint/2010/main" val="4096158589"/>
      </p:ext>
    </p:extLst>
  </p:cSld>
  <p:clrMapOvr>
    <a:masterClrMapping/>
  </p:clrMapOvr>
  <p:transition spd="med" advClick="0" advTm="3000">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5A78B53-7DE5-4762-96E1-354935B1279D}"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FF805E37-A167-408C-A6F5-3B4C396A9569}" type="slidenum">
              <a:rPr lang="zh-CN" altLang="en-US"/>
              <a:pPr>
                <a:defRPr/>
              </a:pPr>
              <a:t>‹#›</a:t>
            </a:fld>
            <a:endParaRPr lang="zh-CN" altLang="en-US"/>
          </a:p>
        </p:txBody>
      </p:sp>
    </p:spTree>
    <p:extLst>
      <p:ext uri="{BB962C8B-B14F-4D97-AF65-F5344CB8AC3E}">
        <p14:creationId xmlns:p14="http://schemas.microsoft.com/office/powerpoint/2010/main" val="2649602006"/>
      </p:ext>
    </p:extLst>
  </p:cSld>
  <p:clrMapOvr>
    <a:masterClrMapping/>
  </p:clrMapOvr>
  <p:transition spd="med" advClick="0" advTm="3000">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0E4B460-3BAF-4E26-9701-8F6971B9D1F5}"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130D738B-A5E9-42A7-9EE9-5E5BD9434319}" type="slidenum">
              <a:rPr lang="zh-CN" altLang="en-US"/>
              <a:pPr>
                <a:defRPr/>
              </a:pPr>
              <a:t>‹#›</a:t>
            </a:fld>
            <a:endParaRPr lang="zh-CN" altLang="en-US"/>
          </a:p>
        </p:txBody>
      </p:sp>
    </p:spTree>
    <p:extLst>
      <p:ext uri="{BB962C8B-B14F-4D97-AF65-F5344CB8AC3E}">
        <p14:creationId xmlns:p14="http://schemas.microsoft.com/office/powerpoint/2010/main" val="953645623"/>
      </p:ext>
    </p:extLst>
  </p:cSld>
  <p:clrMapOvr>
    <a:masterClrMapping/>
  </p:clrMapOvr>
  <p:transition spd="med" advClick="0" advTm="3000">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720CE5D-22CD-432C-8087-8420E7D908B9}"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D1105D84-F77F-4D9B-9315-B08DA7AB6700}" type="slidenum">
              <a:rPr lang="zh-CN" altLang="en-US"/>
              <a:pPr>
                <a:defRPr/>
              </a:pPr>
              <a:t>‹#›</a:t>
            </a:fld>
            <a:endParaRPr lang="zh-CN" altLang="en-US"/>
          </a:p>
        </p:txBody>
      </p:sp>
    </p:spTree>
    <p:extLst>
      <p:ext uri="{BB962C8B-B14F-4D97-AF65-F5344CB8AC3E}">
        <p14:creationId xmlns:p14="http://schemas.microsoft.com/office/powerpoint/2010/main" val="1197239028"/>
      </p:ext>
    </p:extLst>
  </p:cSld>
  <p:clrMapOvr>
    <a:masterClrMapping/>
  </p:clrMapOvr>
  <p:transition spd="med" advClick="0" advTm="3000">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F89274D-0711-4DC4-AA2E-554E1EE6C566}"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C14496F8-1FEC-4B9E-B0CC-715716302EDC}" type="slidenum">
              <a:rPr lang="zh-CN" altLang="en-US"/>
              <a:pPr>
                <a:defRPr/>
              </a:pPr>
              <a:t>‹#›</a:t>
            </a:fld>
            <a:endParaRPr lang="zh-CN" altLang="en-US"/>
          </a:p>
        </p:txBody>
      </p:sp>
    </p:spTree>
    <p:extLst>
      <p:ext uri="{BB962C8B-B14F-4D97-AF65-F5344CB8AC3E}">
        <p14:creationId xmlns:p14="http://schemas.microsoft.com/office/powerpoint/2010/main" val="3225279825"/>
      </p:ext>
    </p:extLst>
  </p:cSld>
  <p:clrMapOvr>
    <a:masterClrMapping/>
  </p:clrMapOvr>
  <p:transition spd="med" advClick="0" advTm="3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lvl1pPr>
              <a:defRPr/>
            </a:lvl1pPr>
          </a:lstStyle>
          <a:p>
            <a:pPr>
              <a:defRPr/>
            </a:pPr>
            <a:fld id="{0B355D79-13A4-4677-A25C-9DDCC2AFCC22}" type="datetimeFigureOut">
              <a:rPr lang="zh-CN" altLang="en-US"/>
              <a:pPr>
                <a:defRPr/>
              </a:pPr>
              <a:t>2021/3/30</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E1E428B2-6D03-4E57-8E7D-E14E7E79870E}" type="slidenum">
              <a:rPr lang="zh-CN" altLang="en-US"/>
              <a:pPr>
                <a:defRPr/>
              </a:pPr>
              <a:t>‹#›</a:t>
            </a:fld>
            <a:endParaRPr lang="zh-CN" altLang="en-US"/>
          </a:p>
        </p:txBody>
      </p:sp>
    </p:spTree>
    <p:extLst>
      <p:ext uri="{BB962C8B-B14F-4D97-AF65-F5344CB8AC3E}">
        <p14:creationId xmlns:p14="http://schemas.microsoft.com/office/powerpoint/2010/main" val="933300148"/>
      </p:ext>
    </p:extLst>
  </p:cSld>
  <p:clrMapOvr>
    <a:masterClrMapping/>
  </p:clrMapOvr>
  <p:transition spd="med" advClick="0" advTm="3000">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FEF668E-CBE7-4F7F-9D12-984F41146DFA}"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6DC09C03-0AC5-403A-B369-2CD87A5C9381}" type="slidenum">
              <a:rPr lang="zh-CN" altLang="en-US"/>
              <a:pPr>
                <a:defRPr/>
              </a:pPr>
              <a:t>‹#›</a:t>
            </a:fld>
            <a:endParaRPr lang="zh-CN" altLang="en-US"/>
          </a:p>
        </p:txBody>
      </p:sp>
    </p:spTree>
    <p:extLst>
      <p:ext uri="{BB962C8B-B14F-4D97-AF65-F5344CB8AC3E}">
        <p14:creationId xmlns:p14="http://schemas.microsoft.com/office/powerpoint/2010/main" val="1564071241"/>
      </p:ext>
    </p:extLst>
  </p:cSld>
  <p:clrMapOvr>
    <a:masterClrMapping/>
  </p:clrMapOvr>
  <p:transition spd="med" advClick="0" advTm="3000">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2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EB23C86-E745-477A-93AB-6414FAEB8FCE}"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35F20944-4273-48FE-929C-0ADFDB8DCDA4}" type="slidenum">
              <a:rPr lang="zh-CN" altLang="en-US"/>
              <a:pPr>
                <a:defRPr/>
              </a:pPr>
              <a:t>‹#›</a:t>
            </a:fld>
            <a:endParaRPr lang="zh-CN" altLang="en-US"/>
          </a:p>
        </p:txBody>
      </p:sp>
    </p:spTree>
    <p:extLst>
      <p:ext uri="{BB962C8B-B14F-4D97-AF65-F5344CB8AC3E}">
        <p14:creationId xmlns:p14="http://schemas.microsoft.com/office/powerpoint/2010/main" val="2048512082"/>
      </p:ext>
    </p:extLst>
  </p:cSld>
  <p:clrMapOvr>
    <a:masterClrMapping/>
  </p:clrMapOvr>
  <p:transition spd="med" advClick="0" advTm="3000">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3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A2E7DE8-32DC-4A0D-853D-AC56FCF83F0B}"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AFB88598-A065-487C-B70D-4812DDCB1051}" type="slidenum">
              <a:rPr lang="zh-CN" altLang="en-US"/>
              <a:pPr>
                <a:defRPr/>
              </a:pPr>
              <a:t>‹#›</a:t>
            </a:fld>
            <a:endParaRPr lang="zh-CN" altLang="en-US"/>
          </a:p>
        </p:txBody>
      </p:sp>
    </p:spTree>
    <p:extLst>
      <p:ext uri="{BB962C8B-B14F-4D97-AF65-F5344CB8AC3E}">
        <p14:creationId xmlns:p14="http://schemas.microsoft.com/office/powerpoint/2010/main" val="3740100040"/>
      </p:ext>
    </p:extLst>
  </p:cSld>
  <p:clrMapOvr>
    <a:masterClrMapping/>
  </p:clrMapOvr>
  <p:transition spd="med" advClick="0" advTm="3000">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4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391B30B-AF69-4C94-AC6B-935531C61FC4}"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7BFA24C2-5666-45E4-A325-EC55EDD865DF}" type="slidenum">
              <a:rPr lang="zh-CN" altLang="en-US"/>
              <a:pPr>
                <a:defRPr/>
              </a:pPr>
              <a:t>‹#›</a:t>
            </a:fld>
            <a:endParaRPr lang="zh-CN" altLang="en-US"/>
          </a:p>
        </p:txBody>
      </p:sp>
    </p:spTree>
    <p:extLst>
      <p:ext uri="{BB962C8B-B14F-4D97-AF65-F5344CB8AC3E}">
        <p14:creationId xmlns:p14="http://schemas.microsoft.com/office/powerpoint/2010/main" val="2423993053"/>
      </p:ext>
    </p:extLst>
  </p:cSld>
  <p:clrMapOvr>
    <a:masterClrMapping/>
  </p:clrMapOvr>
  <p:transition spd="med" advClick="0" advTm="3000">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5_两栏内容">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2AADFD8-C92B-4AEB-8AA1-5661337BB13B}"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47DC4F26-7FE4-4733-BC7B-0D615A32062B}" type="slidenum">
              <a:rPr lang="zh-CN" altLang="en-US"/>
              <a:pPr>
                <a:defRPr/>
              </a:pPr>
              <a:t>‹#›</a:t>
            </a:fld>
            <a:endParaRPr lang="zh-CN" altLang="en-US"/>
          </a:p>
        </p:txBody>
      </p:sp>
    </p:spTree>
    <p:extLst>
      <p:ext uri="{BB962C8B-B14F-4D97-AF65-F5344CB8AC3E}">
        <p14:creationId xmlns:p14="http://schemas.microsoft.com/office/powerpoint/2010/main" val="754391418"/>
      </p:ext>
    </p:extLst>
  </p:cSld>
  <p:clrMapOvr>
    <a:masterClrMapping/>
  </p:clrMapOvr>
  <p:transition spd="med" advClick="0" advTm="3000">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1073ECD-F1FF-43B1-9B1D-C2B25AE98E0F}"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C092102A-8819-4C0D-9C10-E82183D670C7}" type="slidenum">
              <a:rPr lang="zh-CN" altLang="en-US"/>
              <a:pPr>
                <a:defRPr/>
              </a:pPr>
              <a:t>‹#›</a:t>
            </a:fld>
            <a:endParaRPr lang="zh-CN" altLang="en-US"/>
          </a:p>
        </p:txBody>
      </p:sp>
    </p:spTree>
    <p:extLst>
      <p:ext uri="{BB962C8B-B14F-4D97-AF65-F5344CB8AC3E}">
        <p14:creationId xmlns:p14="http://schemas.microsoft.com/office/powerpoint/2010/main" val="2242286967"/>
      </p:ext>
    </p:extLst>
  </p:cSld>
  <p:clrMapOvr>
    <a:masterClrMapping/>
  </p:clrMapOvr>
  <p:transition spd="med" advClick="0" advTm="3000">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4455639-6C99-4162-BA6F-68E29F9C70E7}"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C0554020-7164-47DA-BD68-D4B4F30F93D6}" type="slidenum">
              <a:rPr lang="zh-CN" altLang="en-US"/>
              <a:pPr>
                <a:defRPr/>
              </a:pPr>
              <a:t>‹#›</a:t>
            </a:fld>
            <a:endParaRPr lang="zh-CN" altLang="en-US"/>
          </a:p>
        </p:txBody>
      </p:sp>
    </p:spTree>
    <p:extLst>
      <p:ext uri="{BB962C8B-B14F-4D97-AF65-F5344CB8AC3E}">
        <p14:creationId xmlns:p14="http://schemas.microsoft.com/office/powerpoint/2010/main" val="2756541257"/>
      </p:ext>
    </p:extLst>
  </p:cSld>
  <p:clrMapOvr>
    <a:masterClrMapping/>
  </p:clrMapOvr>
  <p:transition spd="med" advClick="0" advTm="3000">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1D8E740-A5C0-4C89-82F5-CDB73C9AB10D}"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5AC6F3DF-010C-4A3C-8843-00D56D711445}" type="slidenum">
              <a:rPr lang="zh-CN" altLang="en-US"/>
              <a:pPr>
                <a:defRPr/>
              </a:pPr>
              <a:t>‹#›</a:t>
            </a:fld>
            <a:endParaRPr lang="zh-CN" altLang="en-US"/>
          </a:p>
        </p:txBody>
      </p:sp>
    </p:spTree>
    <p:extLst>
      <p:ext uri="{BB962C8B-B14F-4D97-AF65-F5344CB8AC3E}">
        <p14:creationId xmlns:p14="http://schemas.microsoft.com/office/powerpoint/2010/main" val="627218815"/>
      </p:ext>
    </p:extLst>
  </p:cSld>
  <p:clrMapOvr>
    <a:masterClrMapping/>
  </p:clrMapOvr>
  <p:transition spd="med" advClick="0" advTm="3000">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AB0D544-A160-4D61-9303-10561A9C9C0D}"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6050FA5D-EB1A-49A3-84B3-250DBFFD8BFD}" type="slidenum">
              <a:rPr lang="zh-CN" altLang="en-US"/>
              <a:pPr>
                <a:defRPr/>
              </a:pPr>
              <a:t>‹#›</a:t>
            </a:fld>
            <a:endParaRPr lang="zh-CN" altLang="en-US"/>
          </a:p>
        </p:txBody>
      </p:sp>
    </p:spTree>
    <p:extLst>
      <p:ext uri="{BB962C8B-B14F-4D97-AF65-F5344CB8AC3E}">
        <p14:creationId xmlns:p14="http://schemas.microsoft.com/office/powerpoint/2010/main" val="1053032037"/>
      </p:ext>
    </p:extLst>
  </p:cSld>
  <p:clrMapOvr>
    <a:masterClrMapping/>
  </p:clrMapOvr>
  <p:transition spd="med" advClick="0" advTm="3000">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标题和竖排文字">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919A1A9-C168-4D66-A268-21B8078ADB35}"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BE50685C-D097-478D-AB07-AFE80F8F9905}" type="slidenum">
              <a:rPr lang="zh-CN" altLang="en-US"/>
              <a:pPr>
                <a:defRPr/>
              </a:pPr>
              <a:t>‹#›</a:t>
            </a:fld>
            <a:endParaRPr lang="zh-CN" altLang="en-US"/>
          </a:p>
        </p:txBody>
      </p:sp>
    </p:spTree>
    <p:extLst>
      <p:ext uri="{BB962C8B-B14F-4D97-AF65-F5344CB8AC3E}">
        <p14:creationId xmlns:p14="http://schemas.microsoft.com/office/powerpoint/2010/main" val="3788769704"/>
      </p:ext>
    </p:extLst>
  </p:cSld>
  <p:clrMapOvr>
    <a:masterClrMapping/>
  </p:clrMapOvr>
  <p:transition spd="med" advClick="0" advTm="3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B14F5706-509C-4CFB-99B5-745E3895C32D}" type="datetimeFigureOut">
              <a:rPr lang="zh-CN" altLang="en-US"/>
              <a:pPr>
                <a:defRPr/>
              </a:pPr>
              <a:t>2021/3/30</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28620E62-97EE-4D77-8ACD-A8C9E79B0CF4}" type="slidenum">
              <a:rPr lang="zh-CN" altLang="en-US"/>
              <a:pPr>
                <a:defRPr/>
              </a:pPr>
              <a:t>‹#›</a:t>
            </a:fld>
            <a:endParaRPr lang="zh-CN" altLang="en-US"/>
          </a:p>
        </p:txBody>
      </p:sp>
    </p:spTree>
    <p:extLst>
      <p:ext uri="{BB962C8B-B14F-4D97-AF65-F5344CB8AC3E}">
        <p14:creationId xmlns:p14="http://schemas.microsoft.com/office/powerpoint/2010/main" val="995967578"/>
      </p:ext>
    </p:extLst>
  </p:cSld>
  <p:clrMapOvr>
    <a:masterClrMapping/>
  </p:clrMapOvr>
  <p:transition spd="med" advClick="0" advTm="3000">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竖排标题与文本">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AB3970C-7A4F-4F95-B0C3-C7C64F38CEE7}"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C291074D-B1A4-4028-BA77-650B9CFBCA3E}" type="slidenum">
              <a:rPr lang="zh-CN" altLang="en-US"/>
              <a:pPr>
                <a:defRPr/>
              </a:pPr>
              <a:t>‹#›</a:t>
            </a:fld>
            <a:endParaRPr lang="zh-CN" altLang="en-US"/>
          </a:p>
        </p:txBody>
      </p:sp>
    </p:spTree>
    <p:extLst>
      <p:ext uri="{BB962C8B-B14F-4D97-AF65-F5344CB8AC3E}">
        <p14:creationId xmlns:p14="http://schemas.microsoft.com/office/powerpoint/2010/main" val="3331451044"/>
      </p:ext>
    </p:extLst>
  </p:cSld>
  <p:clrMapOvr>
    <a:masterClrMapping/>
  </p:clrMapOvr>
  <p:transition spd="med" advClick="0" advTm="3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DC049884-02BA-406C-9BC3-819E7626A577}" type="datetimeFigureOut">
              <a:rPr lang="zh-CN" altLang="en-US"/>
              <a:pPr>
                <a:defRPr/>
              </a:pPr>
              <a:t>2021/3/30</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34FAF92B-3716-4AC8-860A-D4CE5E2DE13D}" type="slidenum">
              <a:rPr lang="zh-CN" altLang="en-US"/>
              <a:pPr>
                <a:defRPr/>
              </a:pPr>
              <a:t>‹#›</a:t>
            </a:fld>
            <a:endParaRPr lang="zh-CN" altLang="en-US"/>
          </a:p>
        </p:txBody>
      </p:sp>
    </p:spTree>
    <p:extLst>
      <p:ext uri="{BB962C8B-B14F-4D97-AF65-F5344CB8AC3E}">
        <p14:creationId xmlns:p14="http://schemas.microsoft.com/office/powerpoint/2010/main" val="2444223343"/>
      </p:ext>
    </p:extLst>
  </p:cSld>
  <p:clrMapOvr>
    <a:masterClrMapping/>
  </p:clrMapOvr>
  <p:transition spd="med" advClick="0" advTm="3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73B15E9B-CF21-41F4-B9AC-0756C5086A8F}" type="datetimeFigureOut">
              <a:rPr lang="zh-CN" altLang="en-US"/>
              <a:pPr>
                <a:defRPr/>
              </a:pPr>
              <a:t>2021/3/30</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BAEB015F-135F-4A8A-9406-67226E29E532}" type="slidenum">
              <a:rPr lang="zh-CN" altLang="en-US"/>
              <a:pPr>
                <a:defRPr/>
              </a:pPr>
              <a:t>‹#›</a:t>
            </a:fld>
            <a:endParaRPr lang="zh-CN" altLang="en-US"/>
          </a:p>
        </p:txBody>
      </p:sp>
    </p:spTree>
    <p:extLst>
      <p:ext uri="{BB962C8B-B14F-4D97-AF65-F5344CB8AC3E}">
        <p14:creationId xmlns:p14="http://schemas.microsoft.com/office/powerpoint/2010/main" val="687799451"/>
      </p:ext>
    </p:extLst>
  </p:cSld>
  <p:clrMapOvr>
    <a:masterClrMapping/>
  </p:clrMapOvr>
  <p:transition spd="med" advClick="0" advTm="3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F176219-B9AD-4B15-9C7E-F3FA9FF5C877}" type="datetimeFigureOut">
              <a:rPr lang="zh-CN" altLang="en-US"/>
              <a:pPr>
                <a:defRPr/>
              </a:pPr>
              <a:t>2021/3/30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E0512942-6822-4A70-A184-DDE90496EA90}" type="slidenum">
              <a:rPr lang="zh-CN" altLang="en-US"/>
              <a:pPr>
                <a:defRPr/>
              </a:pPr>
              <a:t>‹#›</a:t>
            </a:fld>
            <a:endParaRPr lang="zh-CN" altLang="en-US"/>
          </a:p>
        </p:txBody>
      </p:sp>
    </p:spTree>
    <p:extLst>
      <p:ext uri="{BB962C8B-B14F-4D97-AF65-F5344CB8AC3E}">
        <p14:creationId xmlns:p14="http://schemas.microsoft.com/office/powerpoint/2010/main" val="96934973"/>
      </p:ext>
    </p:extLst>
  </p:cSld>
  <p:clrMapOvr>
    <a:masterClrMapping/>
  </p:clrMapOvr>
  <p:transition spd="med" advClick="0" advTm="3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Date Placeholder 3"/>
          <p:cNvSpPr>
            <a:spLocks noGrp="1"/>
          </p:cNvSpPr>
          <p:nvPr>
            <p:ph type="dt" sz="half" idx="10"/>
          </p:nvPr>
        </p:nvSpPr>
        <p:spPr/>
        <p:txBody>
          <a:bodyPr/>
          <a:lstStyle>
            <a:lvl1pPr>
              <a:defRPr/>
            </a:lvl1pPr>
          </a:lstStyle>
          <a:p>
            <a:pPr>
              <a:defRPr/>
            </a:pPr>
            <a:fld id="{1A6195D4-0724-474B-BAA3-F1366BC65B9C}" type="datetimeFigureOut">
              <a:rPr lang="zh-CN" altLang="en-US"/>
              <a:pPr>
                <a:defRPr/>
              </a:pPr>
              <a:t>2021/3/30</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68FCFB09-96D3-404A-B813-4C8F49562635}" type="slidenum">
              <a:rPr lang="zh-CN" altLang="en-US"/>
              <a:pPr>
                <a:defRPr/>
              </a:pPr>
              <a:t>‹#›</a:t>
            </a:fld>
            <a:endParaRPr lang="zh-CN" altLang="en-US"/>
          </a:p>
        </p:txBody>
      </p:sp>
    </p:spTree>
    <p:extLst>
      <p:ext uri="{BB962C8B-B14F-4D97-AF65-F5344CB8AC3E}">
        <p14:creationId xmlns:p14="http://schemas.microsoft.com/office/powerpoint/2010/main" val="925857337"/>
      </p:ext>
    </p:extLst>
  </p:cSld>
  <p:clrMapOvr>
    <a:masterClrMapping/>
  </p:clrMapOvr>
  <p:transition spd="med" advClick="0" advTm="3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Date Placeholder 3"/>
          <p:cNvSpPr>
            <a:spLocks noGrp="1"/>
          </p:cNvSpPr>
          <p:nvPr>
            <p:ph type="dt" sz="half" idx="10"/>
          </p:nvPr>
        </p:nvSpPr>
        <p:spPr/>
        <p:txBody>
          <a:bodyPr/>
          <a:lstStyle>
            <a:lvl1pPr>
              <a:defRPr/>
            </a:lvl1pPr>
          </a:lstStyle>
          <a:p>
            <a:pPr>
              <a:defRPr/>
            </a:pPr>
            <a:fld id="{1B46A6D7-4FD5-46C7-9A64-3FD6F561E491}" type="datetimeFigureOut">
              <a:rPr lang="zh-CN" altLang="en-US"/>
              <a:pPr>
                <a:defRPr/>
              </a:pPr>
              <a:t>2021/3/30</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CBB39356-B896-4353-BAF1-8B34E4459133}" type="slidenum">
              <a:rPr lang="zh-CN" altLang="en-US"/>
              <a:pPr>
                <a:defRPr/>
              </a:pPr>
              <a:t>‹#›</a:t>
            </a:fld>
            <a:endParaRPr lang="zh-CN" altLang="en-US"/>
          </a:p>
        </p:txBody>
      </p:sp>
    </p:spTree>
    <p:extLst>
      <p:ext uri="{BB962C8B-B14F-4D97-AF65-F5344CB8AC3E}">
        <p14:creationId xmlns:p14="http://schemas.microsoft.com/office/powerpoint/2010/main" val="2333273462"/>
      </p:ext>
    </p:extLst>
  </p:cSld>
  <p:clrMapOvr>
    <a:masterClrMapping/>
  </p:clrMapOvr>
  <p:transition spd="med" advClick="0" advTm="3000">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2"/>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eaLnBrk="1" hangingPunct="1">
              <a:defRPr sz="900" smtClean="0">
                <a:solidFill>
                  <a:schemeClr val="tx1">
                    <a:tint val="75000"/>
                  </a:schemeClr>
                </a:solidFill>
              </a:defRPr>
            </a:lvl1pPr>
          </a:lstStyle>
          <a:p>
            <a:pPr>
              <a:defRPr/>
            </a:pPr>
            <a:fld id="{F049CFDE-4F46-4668-B915-E9E46493380A}" type="datetimeFigureOut">
              <a:rPr lang="zh-CN" altLang="en-US"/>
              <a:pPr>
                <a:defRPr/>
              </a:pPr>
              <a:t>2021/3/30</a:t>
            </a:fld>
            <a:endParaRPr lang="zh-CN" alt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eaLnBrk="1" hangingPunct="1">
              <a:defRPr sz="90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eaLnBrk="1" hangingPunct="1">
              <a:defRPr sz="900" smtClean="0">
                <a:solidFill>
                  <a:schemeClr val="tx1">
                    <a:tint val="75000"/>
                  </a:schemeClr>
                </a:solidFill>
              </a:defRPr>
            </a:lvl1pPr>
          </a:lstStyle>
          <a:p>
            <a:pPr>
              <a:defRPr/>
            </a:pPr>
            <a:fld id="{C86AB924-41EA-467E-939E-033276A1DC2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35"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Lst>
  <p:transition spd="med" advClick="0" advTm="3000">
    <p:fade/>
  </p:transition>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ea typeface="等线 Light"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ea typeface="等线 Light"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ea typeface="等线 Light"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ea typeface="等线 Light"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等线 Light"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等线 Light"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等线 Light"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等线 Light" panose="02010600030101010101" pitchFamily="2"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9.png"/><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74.png"/><Relationship Id="rId4" Type="http://schemas.openxmlformats.org/officeDocument/2006/relationships/oleObject" Target="../embeddings/oleObject2.bin"/></Relationships>
</file>

<file path=ppt/slides/_rels/slide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0110" y="1026279"/>
            <a:ext cx="8332839" cy="1161857"/>
          </a:xfrm>
          <a:prstGeom prst="rect">
            <a:avLst/>
          </a:prstGeom>
          <a:noFill/>
          <a:ln>
            <a:noFill/>
          </a:ln>
        </p:spPr>
        <p:txBody>
          <a:bodyPr>
            <a:spAutoFit/>
          </a:bodyPr>
          <a:lstStyle/>
          <a:p>
            <a:pPr algn="ctr" eaLnBrk="1" fontAlgn="auto" hangingPunct="1">
              <a:spcBef>
                <a:spcPts val="0"/>
              </a:spcBef>
              <a:spcAft>
                <a:spcPts val="0"/>
              </a:spcAft>
              <a:defRPr/>
            </a:pPr>
            <a:r>
              <a:rPr lang="en-US" altLang="zh-CN" sz="4950" b="1" dirty="0" smtClean="0">
                <a:blipFill dpi="0" rotWithShape="1">
                  <a:blip r:embed="rId2"/>
                  <a:srcRect/>
                  <a:stretch>
                    <a:fillRect/>
                  </a:stretch>
                </a:blipFill>
                <a:latin typeface="微软雅黑" panose="020B0503020204020204" pitchFamily="34" charset="-122"/>
                <a:ea typeface="微软雅黑" panose="020B0503020204020204" pitchFamily="34" charset="-122"/>
              </a:rPr>
              <a:t>Java</a:t>
            </a:r>
            <a:r>
              <a:rPr lang="zh-CN" altLang="en-US" sz="4950" b="1" dirty="0" smtClean="0">
                <a:blipFill dpi="0" rotWithShape="1">
                  <a:blip r:embed="rId2"/>
                  <a:srcRect/>
                  <a:stretch>
                    <a:fillRect/>
                  </a:stretch>
                </a:blipFill>
                <a:latin typeface="微软雅黑" panose="020B0503020204020204" pitchFamily="34" charset="-122"/>
                <a:ea typeface="微软雅黑" panose="020B0503020204020204" pitchFamily="34" charset="-122"/>
              </a:rPr>
              <a:t>程序设计</a:t>
            </a:r>
          </a:p>
          <a:p>
            <a:pPr algn="ctr" eaLnBrk="1" fontAlgn="auto" hangingPunct="1">
              <a:spcBef>
                <a:spcPts val="0"/>
              </a:spcBef>
              <a:spcAft>
                <a:spcPts val="0"/>
              </a:spcAft>
              <a:defRPr/>
            </a:pPr>
            <a:r>
              <a:rPr lang="en-US" altLang="zh-CN" sz="2000" b="1" dirty="0" smtClean="0">
                <a:blipFill dpi="0" rotWithShape="1">
                  <a:blip r:embed="rId2"/>
                  <a:srcRect/>
                  <a:stretch>
                    <a:fillRect/>
                  </a:stretch>
                </a:blipFill>
                <a:latin typeface="微软雅黑" panose="020B0503020204020204" pitchFamily="34" charset="-122"/>
                <a:ea typeface="微软雅黑" panose="020B0503020204020204" pitchFamily="34" charset="-122"/>
              </a:rPr>
              <a:t>                           ----</a:t>
            </a:r>
            <a:r>
              <a:rPr lang="zh-CN" altLang="en-US" sz="2000" b="1" dirty="0" smtClean="0">
                <a:blipFill dpi="0" rotWithShape="1">
                  <a:blip r:embed="rId2"/>
                  <a:srcRect/>
                  <a:stretch>
                    <a:fillRect/>
                  </a:stretch>
                </a:blipFill>
                <a:latin typeface="微软雅黑" panose="020B0503020204020204" pitchFamily="34" charset="-122"/>
                <a:ea typeface="微软雅黑" panose="020B0503020204020204" pitchFamily="34" charset="-122"/>
              </a:rPr>
              <a:t>类与对象</a:t>
            </a:r>
            <a:endParaRPr lang="zh-CN" altLang="en-US" sz="2000" b="1" dirty="0">
              <a:blipFill dpi="0" rotWithShape="1">
                <a:blip r:embed="rId2"/>
                <a:srcRect/>
                <a:stretch>
                  <a:fillRect/>
                </a:stretch>
              </a:blipFill>
              <a:latin typeface="微软雅黑" panose="020B0503020204020204" pitchFamily="34" charset="-122"/>
              <a:ea typeface="微软雅黑" panose="020B0503020204020204" pitchFamily="34" charset="-122"/>
            </a:endParaRPr>
          </a:p>
        </p:txBody>
      </p:sp>
      <p:grpSp>
        <p:nvGrpSpPr>
          <p:cNvPr id="3" name="组合 134"/>
          <p:cNvGrpSpPr/>
          <p:nvPr/>
        </p:nvGrpSpPr>
        <p:grpSpPr>
          <a:xfrm>
            <a:off x="1829562" y="2327673"/>
            <a:ext cx="5484878" cy="244078"/>
            <a:chOff x="2481804" y="4179888"/>
            <a:chExt cx="7313171" cy="325437"/>
          </a:xfrm>
          <a:solidFill>
            <a:schemeClr val="accent1">
              <a:lumMod val="75000"/>
            </a:schemeClr>
          </a:solidFill>
        </p:grpSpPr>
        <p:sp>
          <p:nvSpPr>
            <p:cNvPr id="14" name="Freeform 35"/>
            <p:cNvSpPr>
              <a:spLocks/>
            </p:cNvSpPr>
            <p:nvPr/>
          </p:nvSpPr>
          <p:spPr bwMode="auto">
            <a:xfrm>
              <a:off x="9686693" y="4210050"/>
              <a:ext cx="108282" cy="19050"/>
            </a:xfrm>
            <a:custGeom>
              <a:avLst/>
              <a:gdLst>
                <a:gd name="T0" fmla="*/ 3 w 19"/>
                <a:gd name="T1" fmla="*/ 2 h 6"/>
                <a:gd name="T2" fmla="*/ 19 w 19"/>
                <a:gd name="T3" fmla="*/ 3 h 6"/>
                <a:gd name="T4" fmla="*/ 3 w 19"/>
                <a:gd name="T5" fmla="*/ 2 h 6"/>
              </a:gdLst>
              <a:ahLst/>
              <a:cxnLst>
                <a:cxn ang="0">
                  <a:pos x="T0" y="T1"/>
                </a:cxn>
                <a:cxn ang="0">
                  <a:pos x="T2" y="T3"/>
                </a:cxn>
                <a:cxn ang="0">
                  <a:pos x="T4" y="T5"/>
                </a:cxn>
              </a:cxnLst>
              <a:rect l="0" t="0" r="r" b="b"/>
              <a:pathLst>
                <a:path w="19" h="6">
                  <a:moveTo>
                    <a:pt x="3" y="2"/>
                  </a:moveTo>
                  <a:cubicBezTo>
                    <a:pt x="7" y="4"/>
                    <a:pt x="14" y="0"/>
                    <a:pt x="19" y="3"/>
                  </a:cubicBezTo>
                  <a:cubicBezTo>
                    <a:pt x="14" y="3"/>
                    <a:pt x="0" y="6"/>
                    <a:pt x="3"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20" name="Freeform 41"/>
            <p:cNvSpPr>
              <a:spLocks/>
            </p:cNvSpPr>
            <p:nvPr/>
          </p:nvSpPr>
          <p:spPr bwMode="auto">
            <a:xfrm>
              <a:off x="9545093" y="4219575"/>
              <a:ext cx="91624" cy="9525"/>
            </a:xfrm>
            <a:custGeom>
              <a:avLst/>
              <a:gdLst>
                <a:gd name="T0" fmla="*/ 12 w 16"/>
                <a:gd name="T1" fmla="*/ 2 h 3"/>
                <a:gd name="T2" fmla="*/ 3 w 16"/>
                <a:gd name="T3" fmla="*/ 1 h 3"/>
                <a:gd name="T4" fmla="*/ 12 w 16"/>
                <a:gd name="T5" fmla="*/ 2 h 3"/>
              </a:gdLst>
              <a:ahLst/>
              <a:cxnLst>
                <a:cxn ang="0">
                  <a:pos x="T0" y="T1"/>
                </a:cxn>
                <a:cxn ang="0">
                  <a:pos x="T2" y="T3"/>
                </a:cxn>
                <a:cxn ang="0">
                  <a:pos x="T4" y="T5"/>
                </a:cxn>
              </a:cxnLst>
              <a:rect l="0" t="0" r="r" b="b"/>
              <a:pathLst>
                <a:path w="16" h="3">
                  <a:moveTo>
                    <a:pt x="12" y="2"/>
                  </a:moveTo>
                  <a:cubicBezTo>
                    <a:pt x="10" y="2"/>
                    <a:pt x="0" y="3"/>
                    <a:pt x="3" y="1"/>
                  </a:cubicBezTo>
                  <a:cubicBezTo>
                    <a:pt x="6" y="1"/>
                    <a:pt x="16" y="0"/>
                    <a:pt x="1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26" name="Freeform 47"/>
            <p:cNvSpPr>
              <a:spLocks/>
            </p:cNvSpPr>
            <p:nvPr/>
          </p:nvSpPr>
          <p:spPr bwMode="auto">
            <a:xfrm>
              <a:off x="9148061" y="4271963"/>
              <a:ext cx="108282" cy="14288"/>
            </a:xfrm>
            <a:custGeom>
              <a:avLst/>
              <a:gdLst>
                <a:gd name="T0" fmla="*/ 0 w 19"/>
                <a:gd name="T1" fmla="*/ 2 h 4"/>
                <a:gd name="T2" fmla="*/ 19 w 19"/>
                <a:gd name="T3" fmla="*/ 2 h 4"/>
                <a:gd name="T4" fmla="*/ 0 w 19"/>
                <a:gd name="T5" fmla="*/ 2 h 4"/>
              </a:gdLst>
              <a:ahLst/>
              <a:cxnLst>
                <a:cxn ang="0">
                  <a:pos x="T0" y="T1"/>
                </a:cxn>
                <a:cxn ang="0">
                  <a:pos x="T2" y="T3"/>
                </a:cxn>
                <a:cxn ang="0">
                  <a:pos x="T4" y="T5"/>
                </a:cxn>
              </a:cxnLst>
              <a:rect l="0" t="0" r="r" b="b"/>
              <a:pathLst>
                <a:path w="19" h="4">
                  <a:moveTo>
                    <a:pt x="0" y="2"/>
                  </a:moveTo>
                  <a:cubicBezTo>
                    <a:pt x="8" y="1"/>
                    <a:pt x="12" y="0"/>
                    <a:pt x="19" y="2"/>
                  </a:cubicBezTo>
                  <a:cubicBezTo>
                    <a:pt x="13" y="2"/>
                    <a:pt x="4"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31" name="Freeform 52"/>
            <p:cNvSpPr>
              <a:spLocks/>
            </p:cNvSpPr>
            <p:nvPr/>
          </p:nvSpPr>
          <p:spPr bwMode="auto">
            <a:xfrm>
              <a:off x="8403973" y="4268788"/>
              <a:ext cx="161034" cy="17463"/>
            </a:xfrm>
            <a:custGeom>
              <a:avLst/>
              <a:gdLst>
                <a:gd name="T0" fmla="*/ 8 w 28"/>
                <a:gd name="T1" fmla="*/ 4 h 5"/>
                <a:gd name="T2" fmla="*/ 0 w 28"/>
                <a:gd name="T3" fmla="*/ 3 h 5"/>
                <a:gd name="T4" fmla="*/ 10 w 28"/>
                <a:gd name="T5" fmla="*/ 3 h 5"/>
                <a:gd name="T6" fmla="*/ 28 w 28"/>
                <a:gd name="T7" fmla="*/ 4 h 5"/>
                <a:gd name="T8" fmla="*/ 8 w 28"/>
                <a:gd name="T9" fmla="*/ 4 h 5"/>
              </a:gdLst>
              <a:ahLst/>
              <a:cxnLst>
                <a:cxn ang="0">
                  <a:pos x="T0" y="T1"/>
                </a:cxn>
                <a:cxn ang="0">
                  <a:pos x="T2" y="T3"/>
                </a:cxn>
                <a:cxn ang="0">
                  <a:pos x="T4" y="T5"/>
                </a:cxn>
                <a:cxn ang="0">
                  <a:pos x="T6" y="T7"/>
                </a:cxn>
                <a:cxn ang="0">
                  <a:pos x="T8" y="T9"/>
                </a:cxn>
              </a:cxnLst>
              <a:rect l="0" t="0" r="r" b="b"/>
              <a:pathLst>
                <a:path w="28" h="5">
                  <a:moveTo>
                    <a:pt x="8" y="4"/>
                  </a:moveTo>
                  <a:cubicBezTo>
                    <a:pt x="6" y="3"/>
                    <a:pt x="0" y="5"/>
                    <a:pt x="0" y="3"/>
                  </a:cubicBezTo>
                  <a:cubicBezTo>
                    <a:pt x="3" y="3"/>
                    <a:pt x="7" y="3"/>
                    <a:pt x="10" y="3"/>
                  </a:cubicBezTo>
                  <a:cubicBezTo>
                    <a:pt x="16" y="4"/>
                    <a:pt x="26" y="0"/>
                    <a:pt x="28" y="4"/>
                  </a:cubicBezTo>
                  <a:cubicBezTo>
                    <a:pt x="22" y="3"/>
                    <a:pt x="16" y="5"/>
                    <a:pt x="8"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35" name="Freeform 56"/>
            <p:cNvSpPr>
              <a:spLocks/>
            </p:cNvSpPr>
            <p:nvPr/>
          </p:nvSpPr>
          <p:spPr bwMode="auto">
            <a:xfrm>
              <a:off x="8309574" y="4278313"/>
              <a:ext cx="88846" cy="11113"/>
            </a:xfrm>
            <a:custGeom>
              <a:avLst/>
              <a:gdLst>
                <a:gd name="T0" fmla="*/ 3 w 16"/>
                <a:gd name="T1" fmla="*/ 1 h 3"/>
                <a:gd name="T2" fmla="*/ 13 w 16"/>
                <a:gd name="T3" fmla="*/ 1 h 3"/>
                <a:gd name="T4" fmla="*/ 3 w 16"/>
                <a:gd name="T5" fmla="*/ 1 h 3"/>
              </a:gdLst>
              <a:ahLst/>
              <a:cxnLst>
                <a:cxn ang="0">
                  <a:pos x="T0" y="T1"/>
                </a:cxn>
                <a:cxn ang="0">
                  <a:pos x="T2" y="T3"/>
                </a:cxn>
                <a:cxn ang="0">
                  <a:pos x="T4" y="T5"/>
                </a:cxn>
              </a:cxnLst>
              <a:rect l="0" t="0" r="r" b="b"/>
              <a:pathLst>
                <a:path w="16" h="3">
                  <a:moveTo>
                    <a:pt x="3" y="1"/>
                  </a:moveTo>
                  <a:cubicBezTo>
                    <a:pt x="6" y="1"/>
                    <a:pt x="16" y="0"/>
                    <a:pt x="13" y="1"/>
                  </a:cubicBezTo>
                  <a:cubicBezTo>
                    <a:pt x="11" y="1"/>
                    <a:pt x="0" y="3"/>
                    <a:pt x="3"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38" name="Freeform 59"/>
            <p:cNvSpPr>
              <a:spLocks/>
            </p:cNvSpPr>
            <p:nvPr/>
          </p:nvSpPr>
          <p:spPr bwMode="auto">
            <a:xfrm>
              <a:off x="8212397" y="4308475"/>
              <a:ext cx="33317" cy="12700"/>
            </a:xfrm>
            <a:custGeom>
              <a:avLst/>
              <a:gdLst>
                <a:gd name="T0" fmla="*/ 0 w 6"/>
                <a:gd name="T1" fmla="*/ 2 h 4"/>
                <a:gd name="T2" fmla="*/ 3 w 6"/>
                <a:gd name="T3" fmla="*/ 1 h 4"/>
                <a:gd name="T4" fmla="*/ 1 w 6"/>
                <a:gd name="T5" fmla="*/ 0 h 4"/>
                <a:gd name="T6" fmla="*/ 6 w 6"/>
                <a:gd name="T7" fmla="*/ 1 h 4"/>
                <a:gd name="T8" fmla="*/ 5 w 6"/>
                <a:gd name="T9" fmla="*/ 3 h 4"/>
                <a:gd name="T10" fmla="*/ 0 w 6"/>
                <a:gd name="T11" fmla="*/ 2 h 4"/>
              </a:gdLst>
              <a:ahLst/>
              <a:cxnLst>
                <a:cxn ang="0">
                  <a:pos x="T0" y="T1"/>
                </a:cxn>
                <a:cxn ang="0">
                  <a:pos x="T2" y="T3"/>
                </a:cxn>
                <a:cxn ang="0">
                  <a:pos x="T4" y="T5"/>
                </a:cxn>
                <a:cxn ang="0">
                  <a:pos x="T6" y="T7"/>
                </a:cxn>
                <a:cxn ang="0">
                  <a:pos x="T8" y="T9"/>
                </a:cxn>
                <a:cxn ang="0">
                  <a:pos x="T10" y="T11"/>
                </a:cxn>
              </a:cxnLst>
              <a:rect l="0" t="0" r="r" b="b"/>
              <a:pathLst>
                <a:path w="6" h="4">
                  <a:moveTo>
                    <a:pt x="0" y="2"/>
                  </a:moveTo>
                  <a:cubicBezTo>
                    <a:pt x="1" y="2"/>
                    <a:pt x="3" y="2"/>
                    <a:pt x="3" y="1"/>
                  </a:cubicBezTo>
                  <a:cubicBezTo>
                    <a:pt x="2" y="1"/>
                    <a:pt x="1" y="1"/>
                    <a:pt x="1" y="0"/>
                  </a:cubicBezTo>
                  <a:cubicBezTo>
                    <a:pt x="3" y="1"/>
                    <a:pt x="6" y="0"/>
                    <a:pt x="6" y="1"/>
                  </a:cubicBezTo>
                  <a:cubicBezTo>
                    <a:pt x="5" y="1"/>
                    <a:pt x="5" y="2"/>
                    <a:pt x="5" y="3"/>
                  </a:cubicBezTo>
                  <a:cubicBezTo>
                    <a:pt x="3" y="3"/>
                    <a:pt x="1"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40" name="Freeform 61"/>
            <p:cNvSpPr>
              <a:spLocks/>
            </p:cNvSpPr>
            <p:nvPr/>
          </p:nvSpPr>
          <p:spPr bwMode="auto">
            <a:xfrm>
              <a:off x="8043034" y="4305300"/>
              <a:ext cx="99952" cy="19050"/>
            </a:xfrm>
            <a:custGeom>
              <a:avLst/>
              <a:gdLst>
                <a:gd name="T0" fmla="*/ 16 w 18"/>
                <a:gd name="T1" fmla="*/ 5 h 6"/>
                <a:gd name="T2" fmla="*/ 9 w 18"/>
                <a:gd name="T3" fmla="*/ 3 h 6"/>
                <a:gd name="T4" fmla="*/ 16 w 18"/>
                <a:gd name="T5" fmla="*/ 5 h 6"/>
              </a:gdLst>
              <a:ahLst/>
              <a:cxnLst>
                <a:cxn ang="0">
                  <a:pos x="T0" y="T1"/>
                </a:cxn>
                <a:cxn ang="0">
                  <a:pos x="T2" y="T3"/>
                </a:cxn>
                <a:cxn ang="0">
                  <a:pos x="T4" y="T5"/>
                </a:cxn>
              </a:cxnLst>
              <a:rect l="0" t="0" r="r" b="b"/>
              <a:pathLst>
                <a:path w="18" h="6">
                  <a:moveTo>
                    <a:pt x="16" y="5"/>
                  </a:moveTo>
                  <a:cubicBezTo>
                    <a:pt x="12" y="6"/>
                    <a:pt x="13" y="3"/>
                    <a:pt x="9" y="3"/>
                  </a:cubicBezTo>
                  <a:cubicBezTo>
                    <a:pt x="0" y="3"/>
                    <a:pt x="18" y="0"/>
                    <a:pt x="16" y="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47" name="Freeform 68"/>
            <p:cNvSpPr>
              <a:spLocks/>
            </p:cNvSpPr>
            <p:nvPr/>
          </p:nvSpPr>
          <p:spPr bwMode="auto">
            <a:xfrm>
              <a:off x="7429438" y="4286250"/>
              <a:ext cx="136047" cy="22225"/>
            </a:xfrm>
            <a:custGeom>
              <a:avLst/>
              <a:gdLst>
                <a:gd name="T0" fmla="*/ 0 w 24"/>
                <a:gd name="T1" fmla="*/ 4 h 7"/>
                <a:gd name="T2" fmla="*/ 23 w 24"/>
                <a:gd name="T3" fmla="*/ 4 h 7"/>
                <a:gd name="T4" fmla="*/ 0 w 24"/>
                <a:gd name="T5" fmla="*/ 4 h 7"/>
              </a:gdLst>
              <a:ahLst/>
              <a:cxnLst>
                <a:cxn ang="0">
                  <a:pos x="T0" y="T1"/>
                </a:cxn>
                <a:cxn ang="0">
                  <a:pos x="T2" y="T3"/>
                </a:cxn>
                <a:cxn ang="0">
                  <a:pos x="T4" y="T5"/>
                </a:cxn>
              </a:cxnLst>
              <a:rect l="0" t="0" r="r" b="b"/>
              <a:pathLst>
                <a:path w="24" h="7">
                  <a:moveTo>
                    <a:pt x="0" y="4"/>
                  </a:moveTo>
                  <a:cubicBezTo>
                    <a:pt x="6" y="4"/>
                    <a:pt x="24" y="0"/>
                    <a:pt x="23" y="4"/>
                  </a:cubicBezTo>
                  <a:cubicBezTo>
                    <a:pt x="18" y="4"/>
                    <a:pt x="6" y="7"/>
                    <a:pt x="0"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2" name="Freeform 73"/>
            <p:cNvSpPr>
              <a:spLocks/>
            </p:cNvSpPr>
            <p:nvPr/>
          </p:nvSpPr>
          <p:spPr bwMode="auto">
            <a:xfrm>
              <a:off x="7179558" y="4341813"/>
              <a:ext cx="61082" cy="15875"/>
            </a:xfrm>
            <a:custGeom>
              <a:avLst/>
              <a:gdLst>
                <a:gd name="T0" fmla="*/ 11 w 11"/>
                <a:gd name="T1" fmla="*/ 2 h 5"/>
                <a:gd name="T2" fmla="*/ 7 w 11"/>
                <a:gd name="T3" fmla="*/ 5 h 5"/>
                <a:gd name="T4" fmla="*/ 0 w 11"/>
                <a:gd name="T5" fmla="*/ 2 h 5"/>
                <a:gd name="T6" fmla="*/ 11 w 11"/>
                <a:gd name="T7" fmla="*/ 2 h 5"/>
              </a:gdLst>
              <a:ahLst/>
              <a:cxnLst>
                <a:cxn ang="0">
                  <a:pos x="T0" y="T1"/>
                </a:cxn>
                <a:cxn ang="0">
                  <a:pos x="T2" y="T3"/>
                </a:cxn>
                <a:cxn ang="0">
                  <a:pos x="T4" y="T5"/>
                </a:cxn>
                <a:cxn ang="0">
                  <a:pos x="T6" y="T7"/>
                </a:cxn>
              </a:cxnLst>
              <a:rect l="0" t="0" r="r" b="b"/>
              <a:pathLst>
                <a:path w="11" h="5">
                  <a:moveTo>
                    <a:pt x="11" y="2"/>
                  </a:moveTo>
                  <a:cubicBezTo>
                    <a:pt x="6" y="1"/>
                    <a:pt x="10" y="5"/>
                    <a:pt x="7" y="5"/>
                  </a:cubicBezTo>
                  <a:cubicBezTo>
                    <a:pt x="5" y="4"/>
                    <a:pt x="0" y="5"/>
                    <a:pt x="0" y="2"/>
                  </a:cubicBezTo>
                  <a:cubicBezTo>
                    <a:pt x="3" y="2"/>
                    <a:pt x="9" y="0"/>
                    <a:pt x="11"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3" name="Freeform 74"/>
            <p:cNvSpPr>
              <a:spLocks/>
            </p:cNvSpPr>
            <p:nvPr/>
          </p:nvSpPr>
          <p:spPr bwMode="auto">
            <a:xfrm>
              <a:off x="6951889" y="4324350"/>
              <a:ext cx="124941" cy="14288"/>
            </a:xfrm>
            <a:custGeom>
              <a:avLst/>
              <a:gdLst>
                <a:gd name="T0" fmla="*/ 22 w 22"/>
                <a:gd name="T1" fmla="*/ 2 h 4"/>
                <a:gd name="T2" fmla="*/ 0 w 22"/>
                <a:gd name="T3" fmla="*/ 2 h 4"/>
                <a:gd name="T4" fmla="*/ 22 w 22"/>
                <a:gd name="T5" fmla="*/ 2 h 4"/>
              </a:gdLst>
              <a:ahLst/>
              <a:cxnLst>
                <a:cxn ang="0">
                  <a:pos x="T0" y="T1"/>
                </a:cxn>
                <a:cxn ang="0">
                  <a:pos x="T2" y="T3"/>
                </a:cxn>
                <a:cxn ang="0">
                  <a:pos x="T4" y="T5"/>
                </a:cxn>
              </a:cxnLst>
              <a:rect l="0" t="0" r="r" b="b"/>
              <a:pathLst>
                <a:path w="22" h="4">
                  <a:moveTo>
                    <a:pt x="22" y="2"/>
                  </a:moveTo>
                  <a:cubicBezTo>
                    <a:pt x="16" y="2"/>
                    <a:pt x="1" y="4"/>
                    <a:pt x="0" y="2"/>
                  </a:cubicBezTo>
                  <a:cubicBezTo>
                    <a:pt x="6" y="2"/>
                    <a:pt x="22" y="0"/>
                    <a:pt x="2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5" name="Freeform 76"/>
            <p:cNvSpPr>
              <a:spLocks/>
            </p:cNvSpPr>
            <p:nvPr/>
          </p:nvSpPr>
          <p:spPr bwMode="auto">
            <a:xfrm>
              <a:off x="6907466" y="4308475"/>
              <a:ext cx="102730" cy="9525"/>
            </a:xfrm>
            <a:custGeom>
              <a:avLst/>
              <a:gdLst>
                <a:gd name="T0" fmla="*/ 0 w 18"/>
                <a:gd name="T1" fmla="*/ 2 h 3"/>
                <a:gd name="T2" fmla="*/ 18 w 18"/>
                <a:gd name="T3" fmla="*/ 2 h 3"/>
                <a:gd name="T4" fmla="*/ 0 w 18"/>
                <a:gd name="T5" fmla="*/ 2 h 3"/>
              </a:gdLst>
              <a:ahLst/>
              <a:cxnLst>
                <a:cxn ang="0">
                  <a:pos x="T0" y="T1"/>
                </a:cxn>
                <a:cxn ang="0">
                  <a:pos x="T2" y="T3"/>
                </a:cxn>
                <a:cxn ang="0">
                  <a:pos x="T4" y="T5"/>
                </a:cxn>
              </a:cxnLst>
              <a:rect l="0" t="0" r="r" b="b"/>
              <a:pathLst>
                <a:path w="18" h="3">
                  <a:moveTo>
                    <a:pt x="0" y="2"/>
                  </a:moveTo>
                  <a:cubicBezTo>
                    <a:pt x="3" y="1"/>
                    <a:pt x="15" y="0"/>
                    <a:pt x="18" y="2"/>
                  </a:cubicBezTo>
                  <a:cubicBezTo>
                    <a:pt x="11" y="3"/>
                    <a:pt x="4" y="3"/>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8" name="Freeform 79"/>
            <p:cNvSpPr>
              <a:spLocks/>
            </p:cNvSpPr>
            <p:nvPr/>
          </p:nvSpPr>
          <p:spPr bwMode="auto">
            <a:xfrm>
              <a:off x="6771420" y="4314825"/>
              <a:ext cx="72188" cy="9525"/>
            </a:xfrm>
            <a:custGeom>
              <a:avLst/>
              <a:gdLst>
                <a:gd name="T0" fmla="*/ 11 w 13"/>
                <a:gd name="T1" fmla="*/ 0 h 3"/>
                <a:gd name="T2" fmla="*/ 13 w 13"/>
                <a:gd name="T3" fmla="*/ 2 h 3"/>
                <a:gd name="T4" fmla="*/ 11 w 13"/>
                <a:gd name="T5" fmla="*/ 0 h 3"/>
              </a:gdLst>
              <a:ahLst/>
              <a:cxnLst>
                <a:cxn ang="0">
                  <a:pos x="T0" y="T1"/>
                </a:cxn>
                <a:cxn ang="0">
                  <a:pos x="T2" y="T3"/>
                </a:cxn>
                <a:cxn ang="0">
                  <a:pos x="T4" y="T5"/>
                </a:cxn>
              </a:cxnLst>
              <a:rect l="0" t="0" r="r" b="b"/>
              <a:pathLst>
                <a:path w="13" h="3">
                  <a:moveTo>
                    <a:pt x="11" y="0"/>
                  </a:moveTo>
                  <a:cubicBezTo>
                    <a:pt x="11" y="1"/>
                    <a:pt x="13" y="1"/>
                    <a:pt x="13" y="2"/>
                  </a:cubicBezTo>
                  <a:cubicBezTo>
                    <a:pt x="1" y="3"/>
                    <a:pt x="0" y="2"/>
                    <a:pt x="11"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9" name="Freeform 80"/>
            <p:cNvSpPr>
              <a:spLocks/>
            </p:cNvSpPr>
            <p:nvPr/>
          </p:nvSpPr>
          <p:spPr bwMode="auto">
            <a:xfrm>
              <a:off x="6629821" y="4330700"/>
              <a:ext cx="124941" cy="14288"/>
            </a:xfrm>
            <a:custGeom>
              <a:avLst/>
              <a:gdLst>
                <a:gd name="T0" fmla="*/ 0 w 22"/>
                <a:gd name="T1" fmla="*/ 2 h 4"/>
                <a:gd name="T2" fmla="*/ 22 w 22"/>
                <a:gd name="T3" fmla="*/ 2 h 4"/>
                <a:gd name="T4" fmla="*/ 0 w 22"/>
                <a:gd name="T5" fmla="*/ 2 h 4"/>
              </a:gdLst>
              <a:ahLst/>
              <a:cxnLst>
                <a:cxn ang="0">
                  <a:pos x="T0" y="T1"/>
                </a:cxn>
                <a:cxn ang="0">
                  <a:pos x="T2" y="T3"/>
                </a:cxn>
                <a:cxn ang="0">
                  <a:pos x="T4" y="T5"/>
                </a:cxn>
              </a:cxnLst>
              <a:rect l="0" t="0" r="r" b="b"/>
              <a:pathLst>
                <a:path w="22" h="4">
                  <a:moveTo>
                    <a:pt x="0" y="2"/>
                  </a:moveTo>
                  <a:cubicBezTo>
                    <a:pt x="2" y="0"/>
                    <a:pt x="20" y="2"/>
                    <a:pt x="22" y="2"/>
                  </a:cubicBezTo>
                  <a:cubicBezTo>
                    <a:pt x="15" y="2"/>
                    <a:pt x="5"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0" name="Freeform 81"/>
            <p:cNvSpPr>
              <a:spLocks/>
            </p:cNvSpPr>
            <p:nvPr/>
          </p:nvSpPr>
          <p:spPr bwMode="auto">
            <a:xfrm>
              <a:off x="6646479" y="4318000"/>
              <a:ext cx="97177" cy="9525"/>
            </a:xfrm>
            <a:custGeom>
              <a:avLst/>
              <a:gdLst>
                <a:gd name="T0" fmla="*/ 2 w 17"/>
                <a:gd name="T1" fmla="*/ 1 h 3"/>
                <a:gd name="T2" fmla="*/ 15 w 17"/>
                <a:gd name="T3" fmla="*/ 2 h 3"/>
                <a:gd name="T4" fmla="*/ 2 w 17"/>
                <a:gd name="T5" fmla="*/ 1 h 3"/>
              </a:gdLst>
              <a:ahLst/>
              <a:cxnLst>
                <a:cxn ang="0">
                  <a:pos x="T0" y="T1"/>
                </a:cxn>
                <a:cxn ang="0">
                  <a:pos x="T2" y="T3"/>
                </a:cxn>
                <a:cxn ang="0">
                  <a:pos x="T4" y="T5"/>
                </a:cxn>
              </a:cxnLst>
              <a:rect l="0" t="0" r="r" b="b"/>
              <a:pathLst>
                <a:path w="17" h="3">
                  <a:moveTo>
                    <a:pt x="2" y="1"/>
                  </a:moveTo>
                  <a:cubicBezTo>
                    <a:pt x="6" y="2"/>
                    <a:pt x="17" y="0"/>
                    <a:pt x="15" y="2"/>
                  </a:cubicBezTo>
                  <a:cubicBezTo>
                    <a:pt x="12" y="1"/>
                    <a:pt x="0" y="3"/>
                    <a:pt x="2"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2" name="Freeform 83"/>
            <p:cNvSpPr>
              <a:spLocks/>
            </p:cNvSpPr>
            <p:nvPr/>
          </p:nvSpPr>
          <p:spPr bwMode="auto">
            <a:xfrm>
              <a:off x="6452128" y="4318000"/>
              <a:ext cx="147153" cy="17463"/>
            </a:xfrm>
            <a:custGeom>
              <a:avLst/>
              <a:gdLst>
                <a:gd name="T0" fmla="*/ 0 w 26"/>
                <a:gd name="T1" fmla="*/ 3 h 5"/>
                <a:gd name="T2" fmla="*/ 26 w 26"/>
                <a:gd name="T3" fmla="*/ 3 h 5"/>
                <a:gd name="T4" fmla="*/ 0 w 26"/>
                <a:gd name="T5" fmla="*/ 3 h 5"/>
              </a:gdLst>
              <a:ahLst/>
              <a:cxnLst>
                <a:cxn ang="0">
                  <a:pos x="T0" y="T1"/>
                </a:cxn>
                <a:cxn ang="0">
                  <a:pos x="T2" y="T3"/>
                </a:cxn>
                <a:cxn ang="0">
                  <a:pos x="T4" y="T5"/>
                </a:cxn>
              </a:cxnLst>
              <a:rect l="0" t="0" r="r" b="b"/>
              <a:pathLst>
                <a:path w="26" h="5">
                  <a:moveTo>
                    <a:pt x="0" y="3"/>
                  </a:moveTo>
                  <a:cubicBezTo>
                    <a:pt x="10" y="2"/>
                    <a:pt x="17" y="0"/>
                    <a:pt x="26" y="3"/>
                  </a:cubicBezTo>
                  <a:cubicBezTo>
                    <a:pt x="20" y="3"/>
                    <a:pt x="7" y="5"/>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4" name="Freeform 85"/>
            <p:cNvSpPr>
              <a:spLocks/>
            </p:cNvSpPr>
            <p:nvPr/>
          </p:nvSpPr>
          <p:spPr bwMode="auto">
            <a:xfrm>
              <a:off x="6402152" y="4200525"/>
              <a:ext cx="80518" cy="12700"/>
            </a:xfrm>
            <a:custGeom>
              <a:avLst/>
              <a:gdLst>
                <a:gd name="T0" fmla="*/ 13 w 14"/>
                <a:gd name="T1" fmla="*/ 3 h 4"/>
                <a:gd name="T2" fmla="*/ 1 w 14"/>
                <a:gd name="T3" fmla="*/ 4 h 4"/>
                <a:gd name="T4" fmla="*/ 13 w 14"/>
                <a:gd name="T5" fmla="*/ 3 h 4"/>
              </a:gdLst>
              <a:ahLst/>
              <a:cxnLst>
                <a:cxn ang="0">
                  <a:pos x="T0" y="T1"/>
                </a:cxn>
                <a:cxn ang="0">
                  <a:pos x="T2" y="T3"/>
                </a:cxn>
                <a:cxn ang="0">
                  <a:pos x="T4" y="T5"/>
                </a:cxn>
              </a:cxnLst>
              <a:rect l="0" t="0" r="r" b="b"/>
              <a:pathLst>
                <a:path w="14" h="4">
                  <a:moveTo>
                    <a:pt x="13" y="3"/>
                  </a:moveTo>
                  <a:cubicBezTo>
                    <a:pt x="8" y="4"/>
                    <a:pt x="5" y="2"/>
                    <a:pt x="1" y="4"/>
                  </a:cubicBezTo>
                  <a:cubicBezTo>
                    <a:pt x="0" y="1"/>
                    <a:pt x="14" y="0"/>
                    <a:pt x="13"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6" name="Freeform 87"/>
            <p:cNvSpPr>
              <a:spLocks/>
            </p:cNvSpPr>
            <p:nvPr/>
          </p:nvSpPr>
          <p:spPr bwMode="auto">
            <a:xfrm>
              <a:off x="6304977" y="4252913"/>
              <a:ext cx="97177" cy="12700"/>
            </a:xfrm>
            <a:custGeom>
              <a:avLst/>
              <a:gdLst>
                <a:gd name="T0" fmla="*/ 15 w 17"/>
                <a:gd name="T1" fmla="*/ 2 h 4"/>
                <a:gd name="T2" fmla="*/ 3 w 17"/>
                <a:gd name="T3" fmla="*/ 2 h 4"/>
                <a:gd name="T4" fmla="*/ 15 w 17"/>
                <a:gd name="T5" fmla="*/ 2 h 4"/>
              </a:gdLst>
              <a:ahLst/>
              <a:cxnLst>
                <a:cxn ang="0">
                  <a:pos x="T0" y="T1"/>
                </a:cxn>
                <a:cxn ang="0">
                  <a:pos x="T2" y="T3"/>
                </a:cxn>
                <a:cxn ang="0">
                  <a:pos x="T4" y="T5"/>
                </a:cxn>
              </a:cxnLst>
              <a:rect l="0" t="0" r="r" b="b"/>
              <a:pathLst>
                <a:path w="17" h="4">
                  <a:moveTo>
                    <a:pt x="15" y="2"/>
                  </a:moveTo>
                  <a:cubicBezTo>
                    <a:pt x="12" y="2"/>
                    <a:pt x="0" y="4"/>
                    <a:pt x="3" y="2"/>
                  </a:cubicBezTo>
                  <a:cubicBezTo>
                    <a:pt x="6" y="2"/>
                    <a:pt x="17" y="0"/>
                    <a:pt x="15"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7" name="Freeform 88"/>
            <p:cNvSpPr>
              <a:spLocks/>
            </p:cNvSpPr>
            <p:nvPr/>
          </p:nvSpPr>
          <p:spPr bwMode="auto">
            <a:xfrm>
              <a:off x="6266107" y="4321175"/>
              <a:ext cx="113835" cy="23813"/>
            </a:xfrm>
            <a:custGeom>
              <a:avLst/>
              <a:gdLst>
                <a:gd name="T0" fmla="*/ 0 w 20"/>
                <a:gd name="T1" fmla="*/ 3 h 7"/>
                <a:gd name="T2" fmla="*/ 20 w 20"/>
                <a:gd name="T3" fmla="*/ 4 h 7"/>
                <a:gd name="T4" fmla="*/ 0 w 20"/>
                <a:gd name="T5" fmla="*/ 3 h 7"/>
              </a:gdLst>
              <a:ahLst/>
              <a:cxnLst>
                <a:cxn ang="0">
                  <a:pos x="T0" y="T1"/>
                </a:cxn>
                <a:cxn ang="0">
                  <a:pos x="T2" y="T3"/>
                </a:cxn>
                <a:cxn ang="0">
                  <a:pos x="T4" y="T5"/>
                </a:cxn>
              </a:cxnLst>
              <a:rect l="0" t="0" r="r" b="b"/>
              <a:pathLst>
                <a:path w="20" h="7">
                  <a:moveTo>
                    <a:pt x="0" y="3"/>
                  </a:moveTo>
                  <a:cubicBezTo>
                    <a:pt x="7" y="3"/>
                    <a:pt x="17" y="0"/>
                    <a:pt x="20" y="4"/>
                  </a:cubicBezTo>
                  <a:cubicBezTo>
                    <a:pt x="15" y="2"/>
                    <a:pt x="4" y="7"/>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1" name="Freeform 92"/>
            <p:cNvSpPr>
              <a:spLocks/>
            </p:cNvSpPr>
            <p:nvPr/>
          </p:nvSpPr>
          <p:spPr bwMode="auto">
            <a:xfrm>
              <a:off x="6157824" y="4327525"/>
              <a:ext cx="102730" cy="14288"/>
            </a:xfrm>
            <a:custGeom>
              <a:avLst/>
              <a:gdLst>
                <a:gd name="T0" fmla="*/ 0 w 18"/>
                <a:gd name="T1" fmla="*/ 3 h 4"/>
                <a:gd name="T2" fmla="*/ 18 w 18"/>
                <a:gd name="T3" fmla="*/ 2 h 4"/>
                <a:gd name="T4" fmla="*/ 0 w 18"/>
                <a:gd name="T5" fmla="*/ 3 h 4"/>
              </a:gdLst>
              <a:ahLst/>
              <a:cxnLst>
                <a:cxn ang="0">
                  <a:pos x="T0" y="T1"/>
                </a:cxn>
                <a:cxn ang="0">
                  <a:pos x="T2" y="T3"/>
                </a:cxn>
                <a:cxn ang="0">
                  <a:pos x="T4" y="T5"/>
                </a:cxn>
              </a:cxnLst>
              <a:rect l="0" t="0" r="r" b="b"/>
              <a:pathLst>
                <a:path w="18" h="4">
                  <a:moveTo>
                    <a:pt x="0" y="3"/>
                  </a:moveTo>
                  <a:cubicBezTo>
                    <a:pt x="1" y="0"/>
                    <a:pt x="15" y="1"/>
                    <a:pt x="18" y="2"/>
                  </a:cubicBezTo>
                  <a:cubicBezTo>
                    <a:pt x="12" y="4"/>
                    <a:pt x="8" y="2"/>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2" name="Freeform 93"/>
            <p:cNvSpPr>
              <a:spLocks/>
            </p:cNvSpPr>
            <p:nvPr/>
          </p:nvSpPr>
          <p:spPr bwMode="auto">
            <a:xfrm>
              <a:off x="6113401" y="4348163"/>
              <a:ext cx="88846" cy="9525"/>
            </a:xfrm>
            <a:custGeom>
              <a:avLst/>
              <a:gdLst>
                <a:gd name="T0" fmla="*/ 3 w 16"/>
                <a:gd name="T1" fmla="*/ 1 h 3"/>
                <a:gd name="T2" fmla="*/ 12 w 16"/>
                <a:gd name="T3" fmla="*/ 2 h 3"/>
                <a:gd name="T4" fmla="*/ 3 w 16"/>
                <a:gd name="T5" fmla="*/ 1 h 3"/>
              </a:gdLst>
              <a:ahLst/>
              <a:cxnLst>
                <a:cxn ang="0">
                  <a:pos x="T0" y="T1"/>
                </a:cxn>
                <a:cxn ang="0">
                  <a:pos x="T2" y="T3"/>
                </a:cxn>
                <a:cxn ang="0">
                  <a:pos x="T4" y="T5"/>
                </a:cxn>
              </a:cxnLst>
              <a:rect l="0" t="0" r="r" b="b"/>
              <a:pathLst>
                <a:path w="16" h="3">
                  <a:moveTo>
                    <a:pt x="3" y="1"/>
                  </a:moveTo>
                  <a:cubicBezTo>
                    <a:pt x="6" y="2"/>
                    <a:pt x="16" y="0"/>
                    <a:pt x="12" y="2"/>
                  </a:cubicBezTo>
                  <a:cubicBezTo>
                    <a:pt x="10" y="2"/>
                    <a:pt x="0" y="3"/>
                    <a:pt x="3"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3" name="Freeform 94"/>
            <p:cNvSpPr>
              <a:spLocks/>
            </p:cNvSpPr>
            <p:nvPr/>
          </p:nvSpPr>
          <p:spPr bwMode="auto">
            <a:xfrm>
              <a:off x="5308230" y="4206875"/>
              <a:ext cx="844041" cy="25400"/>
            </a:xfrm>
            <a:custGeom>
              <a:avLst/>
              <a:gdLst>
                <a:gd name="T0" fmla="*/ 0 w 149"/>
                <a:gd name="T1" fmla="*/ 5 h 8"/>
                <a:gd name="T2" fmla="*/ 149 w 149"/>
                <a:gd name="T3" fmla="*/ 3 h 8"/>
                <a:gd name="T4" fmla="*/ 74 w 149"/>
                <a:gd name="T5" fmla="*/ 6 h 8"/>
                <a:gd name="T6" fmla="*/ 0 w 149"/>
                <a:gd name="T7" fmla="*/ 5 h 8"/>
              </a:gdLst>
              <a:ahLst/>
              <a:cxnLst>
                <a:cxn ang="0">
                  <a:pos x="T0" y="T1"/>
                </a:cxn>
                <a:cxn ang="0">
                  <a:pos x="T2" y="T3"/>
                </a:cxn>
                <a:cxn ang="0">
                  <a:pos x="T4" y="T5"/>
                </a:cxn>
                <a:cxn ang="0">
                  <a:pos x="T6" y="T7"/>
                </a:cxn>
              </a:cxnLst>
              <a:rect l="0" t="0" r="r" b="b"/>
              <a:pathLst>
                <a:path w="149" h="8">
                  <a:moveTo>
                    <a:pt x="0" y="5"/>
                  </a:moveTo>
                  <a:cubicBezTo>
                    <a:pt x="45" y="6"/>
                    <a:pt x="109" y="0"/>
                    <a:pt x="149" y="3"/>
                  </a:cubicBezTo>
                  <a:cubicBezTo>
                    <a:pt x="126" y="5"/>
                    <a:pt x="100" y="6"/>
                    <a:pt x="74" y="6"/>
                  </a:cubicBezTo>
                  <a:cubicBezTo>
                    <a:pt x="51" y="7"/>
                    <a:pt x="26" y="8"/>
                    <a:pt x="0" y="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4" name="Freeform 95"/>
            <p:cNvSpPr>
              <a:spLocks/>
            </p:cNvSpPr>
            <p:nvPr/>
          </p:nvSpPr>
          <p:spPr bwMode="auto">
            <a:xfrm>
              <a:off x="5941261" y="4351338"/>
              <a:ext cx="172140" cy="15875"/>
            </a:xfrm>
            <a:custGeom>
              <a:avLst/>
              <a:gdLst>
                <a:gd name="T0" fmla="*/ 0 w 30"/>
                <a:gd name="T1" fmla="*/ 1 h 5"/>
                <a:gd name="T2" fmla="*/ 30 w 30"/>
                <a:gd name="T3" fmla="*/ 2 h 5"/>
                <a:gd name="T4" fmla="*/ 0 w 30"/>
                <a:gd name="T5" fmla="*/ 1 h 5"/>
              </a:gdLst>
              <a:ahLst/>
              <a:cxnLst>
                <a:cxn ang="0">
                  <a:pos x="T0" y="T1"/>
                </a:cxn>
                <a:cxn ang="0">
                  <a:pos x="T2" y="T3"/>
                </a:cxn>
                <a:cxn ang="0">
                  <a:pos x="T4" y="T5"/>
                </a:cxn>
              </a:cxnLst>
              <a:rect l="0" t="0" r="r" b="b"/>
              <a:pathLst>
                <a:path w="30" h="5">
                  <a:moveTo>
                    <a:pt x="0" y="1"/>
                  </a:moveTo>
                  <a:cubicBezTo>
                    <a:pt x="10" y="1"/>
                    <a:pt x="23" y="0"/>
                    <a:pt x="30" y="2"/>
                  </a:cubicBezTo>
                  <a:cubicBezTo>
                    <a:pt x="20" y="1"/>
                    <a:pt x="3" y="5"/>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5" name="Freeform 96"/>
            <p:cNvSpPr>
              <a:spLocks/>
            </p:cNvSpPr>
            <p:nvPr/>
          </p:nvSpPr>
          <p:spPr bwMode="auto">
            <a:xfrm>
              <a:off x="5624746" y="4338638"/>
              <a:ext cx="169364" cy="9525"/>
            </a:xfrm>
            <a:custGeom>
              <a:avLst/>
              <a:gdLst>
                <a:gd name="T0" fmla="*/ 0 w 30"/>
                <a:gd name="T1" fmla="*/ 2 h 3"/>
                <a:gd name="T2" fmla="*/ 30 w 30"/>
                <a:gd name="T3" fmla="*/ 1 h 3"/>
                <a:gd name="T4" fmla="*/ 0 w 30"/>
                <a:gd name="T5" fmla="*/ 2 h 3"/>
              </a:gdLst>
              <a:ahLst/>
              <a:cxnLst>
                <a:cxn ang="0">
                  <a:pos x="T0" y="T1"/>
                </a:cxn>
                <a:cxn ang="0">
                  <a:pos x="T2" y="T3"/>
                </a:cxn>
                <a:cxn ang="0">
                  <a:pos x="T4" y="T5"/>
                </a:cxn>
              </a:cxnLst>
              <a:rect l="0" t="0" r="r" b="b"/>
              <a:pathLst>
                <a:path w="30" h="3">
                  <a:moveTo>
                    <a:pt x="0" y="2"/>
                  </a:moveTo>
                  <a:cubicBezTo>
                    <a:pt x="12" y="0"/>
                    <a:pt x="18" y="0"/>
                    <a:pt x="30" y="1"/>
                  </a:cubicBezTo>
                  <a:cubicBezTo>
                    <a:pt x="21" y="3"/>
                    <a:pt x="14" y="3"/>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9" name="Freeform 100"/>
            <p:cNvSpPr>
              <a:spLocks/>
            </p:cNvSpPr>
            <p:nvPr/>
          </p:nvSpPr>
          <p:spPr bwMode="auto">
            <a:xfrm>
              <a:off x="5438724" y="4341813"/>
              <a:ext cx="116611" cy="12700"/>
            </a:xfrm>
            <a:custGeom>
              <a:avLst/>
              <a:gdLst>
                <a:gd name="T0" fmla="*/ 0 w 21"/>
                <a:gd name="T1" fmla="*/ 2 h 4"/>
                <a:gd name="T2" fmla="*/ 21 w 21"/>
                <a:gd name="T3" fmla="*/ 1 h 4"/>
                <a:gd name="T4" fmla="*/ 0 w 21"/>
                <a:gd name="T5" fmla="*/ 2 h 4"/>
              </a:gdLst>
              <a:ahLst/>
              <a:cxnLst>
                <a:cxn ang="0">
                  <a:pos x="T0" y="T1"/>
                </a:cxn>
                <a:cxn ang="0">
                  <a:pos x="T2" y="T3"/>
                </a:cxn>
                <a:cxn ang="0">
                  <a:pos x="T4" y="T5"/>
                </a:cxn>
              </a:cxnLst>
              <a:rect l="0" t="0" r="r" b="b"/>
              <a:pathLst>
                <a:path w="21" h="4">
                  <a:moveTo>
                    <a:pt x="0" y="2"/>
                  </a:moveTo>
                  <a:cubicBezTo>
                    <a:pt x="6" y="1"/>
                    <a:pt x="14" y="0"/>
                    <a:pt x="21" y="1"/>
                  </a:cubicBezTo>
                  <a:cubicBezTo>
                    <a:pt x="15" y="3"/>
                    <a:pt x="7"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0" name="Freeform 101"/>
            <p:cNvSpPr>
              <a:spLocks/>
            </p:cNvSpPr>
            <p:nvPr/>
          </p:nvSpPr>
          <p:spPr bwMode="auto">
            <a:xfrm>
              <a:off x="5466489" y="4179888"/>
              <a:ext cx="83293" cy="14288"/>
            </a:xfrm>
            <a:custGeom>
              <a:avLst/>
              <a:gdLst>
                <a:gd name="T0" fmla="*/ 12 w 15"/>
                <a:gd name="T1" fmla="*/ 2 h 4"/>
                <a:gd name="T2" fmla="*/ 2 w 15"/>
                <a:gd name="T3" fmla="*/ 4 h 4"/>
                <a:gd name="T4" fmla="*/ 12 w 15"/>
                <a:gd name="T5" fmla="*/ 2 h 4"/>
              </a:gdLst>
              <a:ahLst/>
              <a:cxnLst>
                <a:cxn ang="0">
                  <a:pos x="T0" y="T1"/>
                </a:cxn>
                <a:cxn ang="0">
                  <a:pos x="T2" y="T3"/>
                </a:cxn>
                <a:cxn ang="0">
                  <a:pos x="T4" y="T5"/>
                </a:cxn>
              </a:cxnLst>
              <a:rect l="0" t="0" r="r" b="b"/>
              <a:pathLst>
                <a:path w="15" h="4">
                  <a:moveTo>
                    <a:pt x="12" y="2"/>
                  </a:moveTo>
                  <a:cubicBezTo>
                    <a:pt x="8" y="3"/>
                    <a:pt x="4" y="2"/>
                    <a:pt x="2" y="4"/>
                  </a:cubicBezTo>
                  <a:cubicBezTo>
                    <a:pt x="0" y="0"/>
                    <a:pt x="15" y="1"/>
                    <a:pt x="1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1" name="Freeform 102"/>
            <p:cNvSpPr>
              <a:spLocks/>
            </p:cNvSpPr>
            <p:nvPr/>
          </p:nvSpPr>
          <p:spPr bwMode="auto">
            <a:xfrm>
              <a:off x="5283243" y="4338638"/>
              <a:ext cx="149928" cy="15875"/>
            </a:xfrm>
            <a:custGeom>
              <a:avLst/>
              <a:gdLst>
                <a:gd name="T0" fmla="*/ 26 w 26"/>
                <a:gd name="T1" fmla="*/ 4 h 5"/>
                <a:gd name="T2" fmla="*/ 0 w 26"/>
                <a:gd name="T3" fmla="*/ 3 h 5"/>
                <a:gd name="T4" fmla="*/ 26 w 26"/>
                <a:gd name="T5" fmla="*/ 4 h 5"/>
              </a:gdLst>
              <a:ahLst/>
              <a:cxnLst>
                <a:cxn ang="0">
                  <a:pos x="T0" y="T1"/>
                </a:cxn>
                <a:cxn ang="0">
                  <a:pos x="T2" y="T3"/>
                </a:cxn>
                <a:cxn ang="0">
                  <a:pos x="T4" y="T5"/>
                </a:cxn>
              </a:cxnLst>
              <a:rect l="0" t="0" r="r" b="b"/>
              <a:pathLst>
                <a:path w="26" h="5">
                  <a:moveTo>
                    <a:pt x="26" y="4"/>
                  </a:moveTo>
                  <a:cubicBezTo>
                    <a:pt x="16" y="5"/>
                    <a:pt x="10" y="4"/>
                    <a:pt x="0" y="3"/>
                  </a:cubicBezTo>
                  <a:cubicBezTo>
                    <a:pt x="8" y="2"/>
                    <a:pt x="24" y="0"/>
                    <a:pt x="26"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2" name="Freeform 103"/>
            <p:cNvSpPr>
              <a:spLocks/>
            </p:cNvSpPr>
            <p:nvPr/>
          </p:nvSpPr>
          <p:spPr bwMode="auto">
            <a:xfrm>
              <a:off x="5261032" y="4360863"/>
              <a:ext cx="141600" cy="9525"/>
            </a:xfrm>
            <a:custGeom>
              <a:avLst/>
              <a:gdLst>
                <a:gd name="T0" fmla="*/ 8 w 25"/>
                <a:gd name="T1" fmla="*/ 0 h 3"/>
                <a:gd name="T2" fmla="*/ 14 w 25"/>
                <a:gd name="T3" fmla="*/ 2 h 3"/>
                <a:gd name="T4" fmla="*/ 0 w 25"/>
                <a:gd name="T5" fmla="*/ 1 h 3"/>
                <a:gd name="T6" fmla="*/ 8 w 25"/>
                <a:gd name="T7" fmla="*/ 0 h 3"/>
              </a:gdLst>
              <a:ahLst/>
              <a:cxnLst>
                <a:cxn ang="0">
                  <a:pos x="T0" y="T1"/>
                </a:cxn>
                <a:cxn ang="0">
                  <a:pos x="T2" y="T3"/>
                </a:cxn>
                <a:cxn ang="0">
                  <a:pos x="T4" y="T5"/>
                </a:cxn>
                <a:cxn ang="0">
                  <a:pos x="T6" y="T7"/>
                </a:cxn>
              </a:cxnLst>
              <a:rect l="0" t="0" r="r" b="b"/>
              <a:pathLst>
                <a:path w="25" h="3">
                  <a:moveTo>
                    <a:pt x="8" y="0"/>
                  </a:moveTo>
                  <a:cubicBezTo>
                    <a:pt x="11" y="0"/>
                    <a:pt x="25" y="1"/>
                    <a:pt x="14" y="2"/>
                  </a:cubicBezTo>
                  <a:cubicBezTo>
                    <a:pt x="11" y="2"/>
                    <a:pt x="5" y="3"/>
                    <a:pt x="0" y="1"/>
                  </a:cubicBezTo>
                  <a:cubicBezTo>
                    <a:pt x="3" y="1"/>
                    <a:pt x="5" y="0"/>
                    <a:pt x="8"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4" name="Freeform 105"/>
            <p:cNvSpPr>
              <a:spLocks/>
            </p:cNvSpPr>
            <p:nvPr/>
          </p:nvSpPr>
          <p:spPr bwMode="auto">
            <a:xfrm>
              <a:off x="5199950" y="4219575"/>
              <a:ext cx="88846" cy="17463"/>
            </a:xfrm>
            <a:custGeom>
              <a:avLst/>
              <a:gdLst>
                <a:gd name="T0" fmla="*/ 0 w 16"/>
                <a:gd name="T1" fmla="*/ 3 h 5"/>
                <a:gd name="T2" fmla="*/ 16 w 16"/>
                <a:gd name="T3" fmla="*/ 3 h 5"/>
                <a:gd name="T4" fmla="*/ 0 w 16"/>
                <a:gd name="T5" fmla="*/ 3 h 5"/>
              </a:gdLst>
              <a:ahLst/>
              <a:cxnLst>
                <a:cxn ang="0">
                  <a:pos x="T0" y="T1"/>
                </a:cxn>
                <a:cxn ang="0">
                  <a:pos x="T2" y="T3"/>
                </a:cxn>
                <a:cxn ang="0">
                  <a:pos x="T4" y="T5"/>
                </a:cxn>
              </a:cxnLst>
              <a:rect l="0" t="0" r="r" b="b"/>
              <a:pathLst>
                <a:path w="16" h="5">
                  <a:moveTo>
                    <a:pt x="0" y="3"/>
                  </a:moveTo>
                  <a:cubicBezTo>
                    <a:pt x="2" y="2"/>
                    <a:pt x="12" y="0"/>
                    <a:pt x="16" y="3"/>
                  </a:cubicBezTo>
                  <a:cubicBezTo>
                    <a:pt x="11" y="3"/>
                    <a:pt x="3" y="5"/>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6" name="Freeform 107"/>
            <p:cNvSpPr>
              <a:spLocks/>
            </p:cNvSpPr>
            <p:nvPr/>
          </p:nvSpPr>
          <p:spPr bwMode="auto">
            <a:xfrm>
              <a:off x="5027810" y="4344988"/>
              <a:ext cx="136047" cy="12700"/>
            </a:xfrm>
            <a:custGeom>
              <a:avLst/>
              <a:gdLst>
                <a:gd name="T0" fmla="*/ 24 w 24"/>
                <a:gd name="T1" fmla="*/ 1 h 4"/>
                <a:gd name="T2" fmla="*/ 0 w 24"/>
                <a:gd name="T3" fmla="*/ 2 h 4"/>
                <a:gd name="T4" fmla="*/ 24 w 24"/>
                <a:gd name="T5" fmla="*/ 1 h 4"/>
              </a:gdLst>
              <a:ahLst/>
              <a:cxnLst>
                <a:cxn ang="0">
                  <a:pos x="T0" y="T1"/>
                </a:cxn>
                <a:cxn ang="0">
                  <a:pos x="T2" y="T3"/>
                </a:cxn>
                <a:cxn ang="0">
                  <a:pos x="T4" y="T5"/>
                </a:cxn>
              </a:cxnLst>
              <a:rect l="0" t="0" r="r" b="b"/>
              <a:pathLst>
                <a:path w="24" h="4">
                  <a:moveTo>
                    <a:pt x="24" y="1"/>
                  </a:moveTo>
                  <a:cubicBezTo>
                    <a:pt x="15" y="4"/>
                    <a:pt x="8" y="4"/>
                    <a:pt x="0" y="2"/>
                  </a:cubicBezTo>
                  <a:cubicBezTo>
                    <a:pt x="7" y="2"/>
                    <a:pt x="18" y="0"/>
                    <a:pt x="24"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7" name="Freeform 108"/>
            <p:cNvSpPr>
              <a:spLocks/>
            </p:cNvSpPr>
            <p:nvPr/>
          </p:nvSpPr>
          <p:spPr bwMode="auto">
            <a:xfrm>
              <a:off x="4433650" y="4222750"/>
              <a:ext cx="702443" cy="20638"/>
            </a:xfrm>
            <a:custGeom>
              <a:avLst/>
              <a:gdLst>
                <a:gd name="T0" fmla="*/ 0 w 124"/>
                <a:gd name="T1" fmla="*/ 0 h 6"/>
                <a:gd name="T2" fmla="*/ 123 w 124"/>
                <a:gd name="T3" fmla="*/ 1 h 6"/>
                <a:gd name="T4" fmla="*/ 123 w 124"/>
                <a:gd name="T5" fmla="*/ 3 h 6"/>
                <a:gd name="T6" fmla="*/ 22 w 124"/>
                <a:gd name="T7" fmla="*/ 3 h 6"/>
                <a:gd name="T8" fmla="*/ 0 w 124"/>
                <a:gd name="T9" fmla="*/ 0 h 6"/>
              </a:gdLst>
              <a:ahLst/>
              <a:cxnLst>
                <a:cxn ang="0">
                  <a:pos x="T0" y="T1"/>
                </a:cxn>
                <a:cxn ang="0">
                  <a:pos x="T2" y="T3"/>
                </a:cxn>
                <a:cxn ang="0">
                  <a:pos x="T4" y="T5"/>
                </a:cxn>
                <a:cxn ang="0">
                  <a:pos x="T6" y="T7"/>
                </a:cxn>
                <a:cxn ang="0">
                  <a:pos x="T8" y="T9"/>
                </a:cxn>
              </a:cxnLst>
              <a:rect l="0" t="0" r="r" b="b"/>
              <a:pathLst>
                <a:path w="124" h="6">
                  <a:moveTo>
                    <a:pt x="0" y="0"/>
                  </a:moveTo>
                  <a:cubicBezTo>
                    <a:pt x="43" y="0"/>
                    <a:pt x="80" y="0"/>
                    <a:pt x="123" y="1"/>
                  </a:cubicBezTo>
                  <a:cubicBezTo>
                    <a:pt x="124" y="1"/>
                    <a:pt x="124" y="3"/>
                    <a:pt x="123" y="3"/>
                  </a:cubicBezTo>
                  <a:cubicBezTo>
                    <a:pt x="90" y="3"/>
                    <a:pt x="53" y="3"/>
                    <a:pt x="22" y="3"/>
                  </a:cubicBezTo>
                  <a:cubicBezTo>
                    <a:pt x="15" y="3"/>
                    <a:pt x="5" y="6"/>
                    <a:pt x="0"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8" name="Freeform 109"/>
            <p:cNvSpPr>
              <a:spLocks/>
            </p:cNvSpPr>
            <p:nvPr/>
          </p:nvSpPr>
          <p:spPr bwMode="auto">
            <a:xfrm>
              <a:off x="4955622" y="4305300"/>
              <a:ext cx="49976" cy="9525"/>
            </a:xfrm>
            <a:custGeom>
              <a:avLst/>
              <a:gdLst>
                <a:gd name="T0" fmla="*/ 0 w 9"/>
                <a:gd name="T1" fmla="*/ 1 h 3"/>
                <a:gd name="T2" fmla="*/ 9 w 9"/>
                <a:gd name="T3" fmla="*/ 2 h 3"/>
                <a:gd name="T4" fmla="*/ 0 w 9"/>
                <a:gd name="T5" fmla="*/ 1 h 3"/>
              </a:gdLst>
              <a:ahLst/>
              <a:cxnLst>
                <a:cxn ang="0">
                  <a:pos x="T0" y="T1"/>
                </a:cxn>
                <a:cxn ang="0">
                  <a:pos x="T2" y="T3"/>
                </a:cxn>
                <a:cxn ang="0">
                  <a:pos x="T4" y="T5"/>
                </a:cxn>
              </a:cxnLst>
              <a:rect l="0" t="0" r="r" b="b"/>
              <a:pathLst>
                <a:path w="9" h="3">
                  <a:moveTo>
                    <a:pt x="0" y="1"/>
                  </a:moveTo>
                  <a:cubicBezTo>
                    <a:pt x="4" y="1"/>
                    <a:pt x="8" y="0"/>
                    <a:pt x="9" y="2"/>
                  </a:cubicBezTo>
                  <a:cubicBezTo>
                    <a:pt x="5" y="2"/>
                    <a:pt x="1" y="3"/>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9" name="Freeform 110"/>
            <p:cNvSpPr>
              <a:spLocks/>
            </p:cNvSpPr>
            <p:nvPr/>
          </p:nvSpPr>
          <p:spPr bwMode="auto">
            <a:xfrm>
              <a:off x="4902869" y="4256088"/>
              <a:ext cx="58306" cy="15875"/>
            </a:xfrm>
            <a:custGeom>
              <a:avLst/>
              <a:gdLst>
                <a:gd name="T0" fmla="*/ 0 w 10"/>
                <a:gd name="T1" fmla="*/ 2 h 5"/>
                <a:gd name="T2" fmla="*/ 9 w 10"/>
                <a:gd name="T3" fmla="*/ 3 h 5"/>
                <a:gd name="T4" fmla="*/ 0 w 10"/>
                <a:gd name="T5" fmla="*/ 2 h 5"/>
              </a:gdLst>
              <a:ahLst/>
              <a:cxnLst>
                <a:cxn ang="0">
                  <a:pos x="T0" y="T1"/>
                </a:cxn>
                <a:cxn ang="0">
                  <a:pos x="T2" y="T3"/>
                </a:cxn>
                <a:cxn ang="0">
                  <a:pos x="T4" y="T5"/>
                </a:cxn>
              </a:cxnLst>
              <a:rect l="0" t="0" r="r" b="b"/>
              <a:pathLst>
                <a:path w="10" h="5">
                  <a:moveTo>
                    <a:pt x="0" y="2"/>
                  </a:moveTo>
                  <a:cubicBezTo>
                    <a:pt x="3" y="2"/>
                    <a:pt x="10" y="0"/>
                    <a:pt x="9" y="3"/>
                  </a:cubicBezTo>
                  <a:cubicBezTo>
                    <a:pt x="4" y="2"/>
                    <a:pt x="2" y="5"/>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0" name="Freeform 111"/>
            <p:cNvSpPr>
              <a:spLocks/>
            </p:cNvSpPr>
            <p:nvPr/>
          </p:nvSpPr>
          <p:spPr bwMode="auto">
            <a:xfrm>
              <a:off x="4814022" y="4489450"/>
              <a:ext cx="66635" cy="15875"/>
            </a:xfrm>
            <a:custGeom>
              <a:avLst/>
              <a:gdLst>
                <a:gd name="T0" fmla="*/ 0 w 12"/>
                <a:gd name="T1" fmla="*/ 1 h 5"/>
                <a:gd name="T2" fmla="*/ 12 w 12"/>
                <a:gd name="T3" fmla="*/ 2 h 5"/>
                <a:gd name="T4" fmla="*/ 0 w 12"/>
                <a:gd name="T5" fmla="*/ 1 h 5"/>
              </a:gdLst>
              <a:ahLst/>
              <a:cxnLst>
                <a:cxn ang="0">
                  <a:pos x="T0" y="T1"/>
                </a:cxn>
                <a:cxn ang="0">
                  <a:pos x="T2" y="T3"/>
                </a:cxn>
                <a:cxn ang="0">
                  <a:pos x="T4" y="T5"/>
                </a:cxn>
              </a:cxnLst>
              <a:rect l="0" t="0" r="r" b="b"/>
              <a:pathLst>
                <a:path w="12" h="5">
                  <a:moveTo>
                    <a:pt x="0" y="1"/>
                  </a:moveTo>
                  <a:cubicBezTo>
                    <a:pt x="5" y="0"/>
                    <a:pt x="9" y="1"/>
                    <a:pt x="12" y="2"/>
                  </a:cubicBezTo>
                  <a:cubicBezTo>
                    <a:pt x="8" y="1"/>
                    <a:pt x="0" y="5"/>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1" name="Freeform 112"/>
            <p:cNvSpPr>
              <a:spLocks/>
            </p:cNvSpPr>
            <p:nvPr/>
          </p:nvSpPr>
          <p:spPr bwMode="auto">
            <a:xfrm>
              <a:off x="4575248" y="4271963"/>
              <a:ext cx="102730" cy="9525"/>
            </a:xfrm>
            <a:custGeom>
              <a:avLst/>
              <a:gdLst>
                <a:gd name="T0" fmla="*/ 18 w 18"/>
                <a:gd name="T1" fmla="*/ 1 h 3"/>
                <a:gd name="T2" fmla="*/ 0 w 18"/>
                <a:gd name="T3" fmla="*/ 0 h 3"/>
                <a:gd name="T4" fmla="*/ 18 w 18"/>
                <a:gd name="T5" fmla="*/ 1 h 3"/>
              </a:gdLst>
              <a:ahLst/>
              <a:cxnLst>
                <a:cxn ang="0">
                  <a:pos x="T0" y="T1"/>
                </a:cxn>
                <a:cxn ang="0">
                  <a:pos x="T2" y="T3"/>
                </a:cxn>
                <a:cxn ang="0">
                  <a:pos x="T4" y="T5"/>
                </a:cxn>
              </a:cxnLst>
              <a:rect l="0" t="0" r="r" b="b"/>
              <a:pathLst>
                <a:path w="18" h="3">
                  <a:moveTo>
                    <a:pt x="18" y="1"/>
                  </a:moveTo>
                  <a:cubicBezTo>
                    <a:pt x="11" y="2"/>
                    <a:pt x="4" y="3"/>
                    <a:pt x="0" y="0"/>
                  </a:cubicBezTo>
                  <a:cubicBezTo>
                    <a:pt x="5" y="1"/>
                    <a:pt x="17" y="0"/>
                    <a:pt x="18"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2" name="Freeform 113"/>
            <p:cNvSpPr>
              <a:spLocks/>
            </p:cNvSpPr>
            <p:nvPr/>
          </p:nvSpPr>
          <p:spPr bwMode="auto">
            <a:xfrm>
              <a:off x="3939442" y="4471988"/>
              <a:ext cx="44423" cy="14288"/>
            </a:xfrm>
            <a:custGeom>
              <a:avLst/>
              <a:gdLst>
                <a:gd name="T0" fmla="*/ 0 w 8"/>
                <a:gd name="T1" fmla="*/ 1 h 4"/>
                <a:gd name="T2" fmla="*/ 8 w 8"/>
                <a:gd name="T3" fmla="*/ 2 h 4"/>
                <a:gd name="T4" fmla="*/ 0 w 8"/>
                <a:gd name="T5" fmla="*/ 1 h 4"/>
              </a:gdLst>
              <a:ahLst/>
              <a:cxnLst>
                <a:cxn ang="0">
                  <a:pos x="T0" y="T1"/>
                </a:cxn>
                <a:cxn ang="0">
                  <a:pos x="T2" y="T3"/>
                </a:cxn>
                <a:cxn ang="0">
                  <a:pos x="T4" y="T5"/>
                </a:cxn>
              </a:cxnLst>
              <a:rect l="0" t="0" r="r" b="b"/>
              <a:pathLst>
                <a:path w="8" h="4">
                  <a:moveTo>
                    <a:pt x="0" y="1"/>
                  </a:moveTo>
                  <a:cubicBezTo>
                    <a:pt x="3" y="2"/>
                    <a:pt x="8" y="0"/>
                    <a:pt x="8" y="2"/>
                  </a:cubicBezTo>
                  <a:cubicBezTo>
                    <a:pt x="5" y="3"/>
                    <a:pt x="2" y="4"/>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3" name="Freeform 114"/>
            <p:cNvSpPr>
              <a:spLocks/>
            </p:cNvSpPr>
            <p:nvPr/>
          </p:nvSpPr>
          <p:spPr bwMode="auto">
            <a:xfrm>
              <a:off x="3336951" y="4430713"/>
              <a:ext cx="63859" cy="12700"/>
            </a:xfrm>
            <a:custGeom>
              <a:avLst/>
              <a:gdLst>
                <a:gd name="T0" fmla="*/ 0 w 11"/>
                <a:gd name="T1" fmla="*/ 0 h 4"/>
                <a:gd name="T2" fmla="*/ 11 w 11"/>
                <a:gd name="T3" fmla="*/ 1 h 4"/>
                <a:gd name="T4" fmla="*/ 0 w 11"/>
                <a:gd name="T5" fmla="*/ 0 h 4"/>
              </a:gdLst>
              <a:ahLst/>
              <a:cxnLst>
                <a:cxn ang="0">
                  <a:pos x="T0" y="T1"/>
                </a:cxn>
                <a:cxn ang="0">
                  <a:pos x="T2" y="T3"/>
                </a:cxn>
                <a:cxn ang="0">
                  <a:pos x="T4" y="T5"/>
                </a:cxn>
              </a:cxnLst>
              <a:rect l="0" t="0" r="r" b="b"/>
              <a:pathLst>
                <a:path w="11" h="4">
                  <a:moveTo>
                    <a:pt x="0" y="0"/>
                  </a:moveTo>
                  <a:cubicBezTo>
                    <a:pt x="4" y="0"/>
                    <a:pt x="8" y="0"/>
                    <a:pt x="11" y="1"/>
                  </a:cubicBezTo>
                  <a:cubicBezTo>
                    <a:pt x="7" y="0"/>
                    <a:pt x="0" y="4"/>
                    <a:pt x="0"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4" name="Freeform 115"/>
            <p:cNvSpPr>
              <a:spLocks/>
            </p:cNvSpPr>
            <p:nvPr/>
          </p:nvSpPr>
          <p:spPr bwMode="auto">
            <a:xfrm>
              <a:off x="3248105" y="4425950"/>
              <a:ext cx="88846" cy="14288"/>
            </a:xfrm>
            <a:custGeom>
              <a:avLst/>
              <a:gdLst>
                <a:gd name="T0" fmla="*/ 0 w 16"/>
                <a:gd name="T1" fmla="*/ 1 h 4"/>
                <a:gd name="T2" fmla="*/ 14 w 16"/>
                <a:gd name="T3" fmla="*/ 3 h 4"/>
                <a:gd name="T4" fmla="*/ 0 w 16"/>
                <a:gd name="T5" fmla="*/ 1 h 4"/>
              </a:gdLst>
              <a:ahLst/>
              <a:cxnLst>
                <a:cxn ang="0">
                  <a:pos x="T0" y="T1"/>
                </a:cxn>
                <a:cxn ang="0">
                  <a:pos x="T2" y="T3"/>
                </a:cxn>
                <a:cxn ang="0">
                  <a:pos x="T4" y="T5"/>
                </a:cxn>
              </a:cxnLst>
              <a:rect l="0" t="0" r="r" b="b"/>
              <a:pathLst>
                <a:path w="16" h="4">
                  <a:moveTo>
                    <a:pt x="0" y="1"/>
                  </a:moveTo>
                  <a:cubicBezTo>
                    <a:pt x="3" y="0"/>
                    <a:pt x="16" y="0"/>
                    <a:pt x="14" y="3"/>
                  </a:cubicBezTo>
                  <a:cubicBezTo>
                    <a:pt x="11" y="1"/>
                    <a:pt x="4" y="4"/>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5" name="Freeform 116"/>
            <p:cNvSpPr>
              <a:spLocks/>
            </p:cNvSpPr>
            <p:nvPr/>
          </p:nvSpPr>
          <p:spPr bwMode="auto">
            <a:xfrm>
              <a:off x="2820531" y="4425950"/>
              <a:ext cx="410915" cy="20638"/>
            </a:xfrm>
            <a:custGeom>
              <a:avLst/>
              <a:gdLst>
                <a:gd name="T0" fmla="*/ 0 w 72"/>
                <a:gd name="T1" fmla="*/ 1 h 6"/>
                <a:gd name="T2" fmla="*/ 72 w 72"/>
                <a:gd name="T3" fmla="*/ 2 h 6"/>
                <a:gd name="T4" fmla="*/ 42 w 72"/>
                <a:gd name="T5" fmla="*/ 2 h 6"/>
                <a:gd name="T6" fmla="*/ 0 w 72"/>
                <a:gd name="T7" fmla="*/ 1 h 6"/>
              </a:gdLst>
              <a:ahLst/>
              <a:cxnLst>
                <a:cxn ang="0">
                  <a:pos x="T0" y="T1"/>
                </a:cxn>
                <a:cxn ang="0">
                  <a:pos x="T2" y="T3"/>
                </a:cxn>
                <a:cxn ang="0">
                  <a:pos x="T4" y="T5"/>
                </a:cxn>
                <a:cxn ang="0">
                  <a:pos x="T6" y="T7"/>
                </a:cxn>
              </a:cxnLst>
              <a:rect l="0" t="0" r="r" b="b"/>
              <a:pathLst>
                <a:path w="72" h="6">
                  <a:moveTo>
                    <a:pt x="0" y="1"/>
                  </a:moveTo>
                  <a:cubicBezTo>
                    <a:pt x="24" y="1"/>
                    <a:pt x="50" y="0"/>
                    <a:pt x="72" y="2"/>
                  </a:cubicBezTo>
                  <a:cubicBezTo>
                    <a:pt x="63" y="3"/>
                    <a:pt x="53" y="2"/>
                    <a:pt x="42" y="2"/>
                  </a:cubicBezTo>
                  <a:cubicBezTo>
                    <a:pt x="27" y="2"/>
                    <a:pt x="10" y="6"/>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6" name="Freeform 117"/>
            <p:cNvSpPr>
              <a:spLocks/>
            </p:cNvSpPr>
            <p:nvPr/>
          </p:nvSpPr>
          <p:spPr bwMode="auto">
            <a:xfrm>
              <a:off x="2748344" y="4425950"/>
              <a:ext cx="55529" cy="20638"/>
            </a:xfrm>
            <a:custGeom>
              <a:avLst/>
              <a:gdLst>
                <a:gd name="T0" fmla="*/ 10 w 10"/>
                <a:gd name="T1" fmla="*/ 4 h 6"/>
                <a:gd name="T2" fmla="*/ 2 w 10"/>
                <a:gd name="T3" fmla="*/ 3 h 6"/>
                <a:gd name="T4" fmla="*/ 3 w 10"/>
                <a:gd name="T5" fmla="*/ 2 h 6"/>
                <a:gd name="T6" fmla="*/ 0 w 10"/>
                <a:gd name="T7" fmla="*/ 2 h 6"/>
                <a:gd name="T8" fmla="*/ 10 w 10"/>
                <a:gd name="T9" fmla="*/ 2 h 6"/>
                <a:gd name="T10" fmla="*/ 10 w 10"/>
                <a:gd name="T11" fmla="*/ 4 h 6"/>
              </a:gdLst>
              <a:ahLst/>
              <a:cxnLst>
                <a:cxn ang="0">
                  <a:pos x="T0" y="T1"/>
                </a:cxn>
                <a:cxn ang="0">
                  <a:pos x="T2" y="T3"/>
                </a:cxn>
                <a:cxn ang="0">
                  <a:pos x="T4" y="T5"/>
                </a:cxn>
                <a:cxn ang="0">
                  <a:pos x="T6" y="T7"/>
                </a:cxn>
                <a:cxn ang="0">
                  <a:pos x="T8" y="T9"/>
                </a:cxn>
                <a:cxn ang="0">
                  <a:pos x="T10" y="T11"/>
                </a:cxn>
              </a:cxnLst>
              <a:rect l="0" t="0" r="r" b="b"/>
              <a:pathLst>
                <a:path w="10" h="6">
                  <a:moveTo>
                    <a:pt x="10" y="4"/>
                  </a:moveTo>
                  <a:cubicBezTo>
                    <a:pt x="8" y="4"/>
                    <a:pt x="3" y="6"/>
                    <a:pt x="2" y="3"/>
                  </a:cubicBezTo>
                  <a:cubicBezTo>
                    <a:pt x="3" y="3"/>
                    <a:pt x="4" y="3"/>
                    <a:pt x="3" y="2"/>
                  </a:cubicBezTo>
                  <a:cubicBezTo>
                    <a:pt x="2" y="2"/>
                    <a:pt x="0" y="3"/>
                    <a:pt x="0" y="2"/>
                  </a:cubicBezTo>
                  <a:cubicBezTo>
                    <a:pt x="2" y="0"/>
                    <a:pt x="9" y="0"/>
                    <a:pt x="10" y="2"/>
                  </a:cubicBezTo>
                  <a:cubicBezTo>
                    <a:pt x="9" y="2"/>
                    <a:pt x="10" y="3"/>
                    <a:pt x="10"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7" name="Freeform 118"/>
            <p:cNvSpPr>
              <a:spLocks/>
            </p:cNvSpPr>
            <p:nvPr/>
          </p:nvSpPr>
          <p:spPr bwMode="auto">
            <a:xfrm>
              <a:off x="2531781" y="4286250"/>
              <a:ext cx="124941" cy="15875"/>
            </a:xfrm>
            <a:custGeom>
              <a:avLst/>
              <a:gdLst>
                <a:gd name="T0" fmla="*/ 0 w 22"/>
                <a:gd name="T1" fmla="*/ 2 h 5"/>
                <a:gd name="T2" fmla="*/ 22 w 22"/>
                <a:gd name="T3" fmla="*/ 2 h 5"/>
                <a:gd name="T4" fmla="*/ 0 w 22"/>
                <a:gd name="T5" fmla="*/ 2 h 5"/>
              </a:gdLst>
              <a:ahLst/>
              <a:cxnLst>
                <a:cxn ang="0">
                  <a:pos x="T0" y="T1"/>
                </a:cxn>
                <a:cxn ang="0">
                  <a:pos x="T2" y="T3"/>
                </a:cxn>
                <a:cxn ang="0">
                  <a:pos x="T4" y="T5"/>
                </a:cxn>
              </a:cxnLst>
              <a:rect l="0" t="0" r="r" b="b"/>
              <a:pathLst>
                <a:path w="22" h="5">
                  <a:moveTo>
                    <a:pt x="0" y="2"/>
                  </a:moveTo>
                  <a:cubicBezTo>
                    <a:pt x="7" y="1"/>
                    <a:pt x="18" y="0"/>
                    <a:pt x="22" y="2"/>
                  </a:cubicBezTo>
                  <a:cubicBezTo>
                    <a:pt x="11" y="2"/>
                    <a:pt x="8" y="5"/>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9" name="Freeform 120"/>
            <p:cNvSpPr>
              <a:spLocks/>
            </p:cNvSpPr>
            <p:nvPr/>
          </p:nvSpPr>
          <p:spPr bwMode="auto">
            <a:xfrm>
              <a:off x="2606746" y="4479925"/>
              <a:ext cx="49976" cy="9525"/>
            </a:xfrm>
            <a:custGeom>
              <a:avLst/>
              <a:gdLst>
                <a:gd name="T0" fmla="*/ 9 w 9"/>
                <a:gd name="T1" fmla="*/ 2 h 3"/>
                <a:gd name="T2" fmla="*/ 2 w 9"/>
                <a:gd name="T3" fmla="*/ 3 h 3"/>
                <a:gd name="T4" fmla="*/ 9 w 9"/>
                <a:gd name="T5" fmla="*/ 2 h 3"/>
              </a:gdLst>
              <a:ahLst/>
              <a:cxnLst>
                <a:cxn ang="0">
                  <a:pos x="T0" y="T1"/>
                </a:cxn>
                <a:cxn ang="0">
                  <a:pos x="T2" y="T3"/>
                </a:cxn>
                <a:cxn ang="0">
                  <a:pos x="T4" y="T5"/>
                </a:cxn>
              </a:cxnLst>
              <a:rect l="0" t="0" r="r" b="b"/>
              <a:pathLst>
                <a:path w="9" h="3">
                  <a:moveTo>
                    <a:pt x="9" y="2"/>
                  </a:moveTo>
                  <a:cubicBezTo>
                    <a:pt x="8" y="3"/>
                    <a:pt x="5" y="3"/>
                    <a:pt x="2" y="3"/>
                  </a:cubicBezTo>
                  <a:cubicBezTo>
                    <a:pt x="0" y="0"/>
                    <a:pt x="9" y="0"/>
                    <a:pt x="9"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06" name="Freeform 127"/>
            <p:cNvSpPr>
              <a:spLocks/>
            </p:cNvSpPr>
            <p:nvPr/>
          </p:nvSpPr>
          <p:spPr bwMode="auto">
            <a:xfrm>
              <a:off x="9300765" y="4262438"/>
              <a:ext cx="222116" cy="15875"/>
            </a:xfrm>
            <a:custGeom>
              <a:avLst/>
              <a:gdLst>
                <a:gd name="T0" fmla="*/ 0 w 39"/>
                <a:gd name="T1" fmla="*/ 4 h 5"/>
                <a:gd name="T2" fmla="*/ 39 w 39"/>
                <a:gd name="T3" fmla="*/ 3 h 5"/>
                <a:gd name="T4" fmla="*/ 0 w 39"/>
                <a:gd name="T5" fmla="*/ 4 h 5"/>
              </a:gdLst>
              <a:ahLst/>
              <a:cxnLst>
                <a:cxn ang="0">
                  <a:pos x="T0" y="T1"/>
                </a:cxn>
                <a:cxn ang="0">
                  <a:pos x="T2" y="T3"/>
                </a:cxn>
                <a:cxn ang="0">
                  <a:pos x="T4" y="T5"/>
                </a:cxn>
              </a:cxnLst>
              <a:rect l="0" t="0" r="r" b="b"/>
              <a:pathLst>
                <a:path w="39" h="5">
                  <a:moveTo>
                    <a:pt x="0" y="4"/>
                  </a:moveTo>
                  <a:cubicBezTo>
                    <a:pt x="10" y="2"/>
                    <a:pt x="31" y="0"/>
                    <a:pt x="39" y="3"/>
                  </a:cubicBezTo>
                  <a:cubicBezTo>
                    <a:pt x="28" y="3"/>
                    <a:pt x="7" y="5"/>
                    <a:pt x="0"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07" name="Freeform 128"/>
            <p:cNvSpPr>
              <a:spLocks/>
            </p:cNvSpPr>
            <p:nvPr/>
          </p:nvSpPr>
          <p:spPr bwMode="auto">
            <a:xfrm>
              <a:off x="9206366" y="4229100"/>
              <a:ext cx="191576" cy="14288"/>
            </a:xfrm>
            <a:custGeom>
              <a:avLst/>
              <a:gdLst>
                <a:gd name="T0" fmla="*/ 27 w 34"/>
                <a:gd name="T1" fmla="*/ 0 h 4"/>
                <a:gd name="T2" fmla="*/ 34 w 34"/>
                <a:gd name="T3" fmla="*/ 0 h 4"/>
                <a:gd name="T4" fmla="*/ 0 w 34"/>
                <a:gd name="T5" fmla="*/ 1 h 4"/>
                <a:gd name="T6" fmla="*/ 27 w 34"/>
                <a:gd name="T7" fmla="*/ 0 h 4"/>
              </a:gdLst>
              <a:ahLst/>
              <a:cxnLst>
                <a:cxn ang="0">
                  <a:pos x="T0" y="T1"/>
                </a:cxn>
                <a:cxn ang="0">
                  <a:pos x="T2" y="T3"/>
                </a:cxn>
                <a:cxn ang="0">
                  <a:pos x="T4" y="T5"/>
                </a:cxn>
                <a:cxn ang="0">
                  <a:pos x="T6" y="T7"/>
                </a:cxn>
              </a:cxnLst>
              <a:rect l="0" t="0" r="r" b="b"/>
              <a:pathLst>
                <a:path w="34" h="4">
                  <a:moveTo>
                    <a:pt x="27" y="0"/>
                  </a:moveTo>
                  <a:cubicBezTo>
                    <a:pt x="29" y="0"/>
                    <a:pt x="32" y="0"/>
                    <a:pt x="34" y="0"/>
                  </a:cubicBezTo>
                  <a:cubicBezTo>
                    <a:pt x="23" y="2"/>
                    <a:pt x="6" y="4"/>
                    <a:pt x="0" y="1"/>
                  </a:cubicBezTo>
                  <a:cubicBezTo>
                    <a:pt x="7" y="1"/>
                    <a:pt x="18" y="1"/>
                    <a:pt x="27"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09" name="Freeform 130"/>
            <p:cNvSpPr>
              <a:spLocks/>
            </p:cNvSpPr>
            <p:nvPr/>
          </p:nvSpPr>
          <p:spPr bwMode="auto">
            <a:xfrm>
              <a:off x="8523359" y="4292600"/>
              <a:ext cx="69412" cy="12700"/>
            </a:xfrm>
            <a:custGeom>
              <a:avLst/>
              <a:gdLst>
                <a:gd name="T0" fmla="*/ 0 w 12"/>
                <a:gd name="T1" fmla="*/ 2 h 4"/>
                <a:gd name="T2" fmla="*/ 12 w 12"/>
                <a:gd name="T3" fmla="*/ 3 h 4"/>
                <a:gd name="T4" fmla="*/ 0 w 12"/>
                <a:gd name="T5" fmla="*/ 2 h 4"/>
              </a:gdLst>
              <a:ahLst/>
              <a:cxnLst>
                <a:cxn ang="0">
                  <a:pos x="T0" y="T1"/>
                </a:cxn>
                <a:cxn ang="0">
                  <a:pos x="T2" y="T3"/>
                </a:cxn>
                <a:cxn ang="0">
                  <a:pos x="T4" y="T5"/>
                </a:cxn>
              </a:cxnLst>
              <a:rect l="0" t="0" r="r" b="b"/>
              <a:pathLst>
                <a:path w="12" h="4">
                  <a:moveTo>
                    <a:pt x="0" y="2"/>
                  </a:moveTo>
                  <a:cubicBezTo>
                    <a:pt x="4" y="4"/>
                    <a:pt x="8" y="0"/>
                    <a:pt x="12" y="3"/>
                  </a:cubicBezTo>
                  <a:cubicBezTo>
                    <a:pt x="8" y="4"/>
                    <a:pt x="1"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2" name="Freeform 133"/>
            <p:cNvSpPr>
              <a:spLocks/>
            </p:cNvSpPr>
            <p:nvPr/>
          </p:nvSpPr>
          <p:spPr bwMode="auto">
            <a:xfrm>
              <a:off x="8120775" y="4308475"/>
              <a:ext cx="74965" cy="15875"/>
            </a:xfrm>
            <a:custGeom>
              <a:avLst/>
              <a:gdLst>
                <a:gd name="T0" fmla="*/ 5 w 13"/>
                <a:gd name="T1" fmla="*/ 2 h 5"/>
                <a:gd name="T2" fmla="*/ 2 w 13"/>
                <a:gd name="T3" fmla="*/ 1 h 5"/>
                <a:gd name="T4" fmla="*/ 13 w 13"/>
                <a:gd name="T5" fmla="*/ 2 h 5"/>
                <a:gd name="T6" fmla="*/ 4 w 13"/>
                <a:gd name="T7" fmla="*/ 4 h 5"/>
                <a:gd name="T8" fmla="*/ 5 w 13"/>
                <a:gd name="T9" fmla="*/ 2 h 5"/>
              </a:gdLst>
              <a:ahLst/>
              <a:cxnLst>
                <a:cxn ang="0">
                  <a:pos x="T0" y="T1"/>
                </a:cxn>
                <a:cxn ang="0">
                  <a:pos x="T2" y="T3"/>
                </a:cxn>
                <a:cxn ang="0">
                  <a:pos x="T4" y="T5"/>
                </a:cxn>
                <a:cxn ang="0">
                  <a:pos x="T6" y="T7"/>
                </a:cxn>
                <a:cxn ang="0">
                  <a:pos x="T8" y="T9"/>
                </a:cxn>
              </a:cxnLst>
              <a:rect l="0" t="0" r="r" b="b"/>
              <a:pathLst>
                <a:path w="13" h="5">
                  <a:moveTo>
                    <a:pt x="5" y="2"/>
                  </a:moveTo>
                  <a:cubicBezTo>
                    <a:pt x="3" y="2"/>
                    <a:pt x="0" y="2"/>
                    <a:pt x="2" y="1"/>
                  </a:cubicBezTo>
                  <a:cubicBezTo>
                    <a:pt x="5" y="2"/>
                    <a:pt x="12" y="0"/>
                    <a:pt x="13" y="2"/>
                  </a:cubicBezTo>
                  <a:cubicBezTo>
                    <a:pt x="8" y="2"/>
                    <a:pt x="7" y="5"/>
                    <a:pt x="4" y="4"/>
                  </a:cubicBezTo>
                  <a:cubicBezTo>
                    <a:pt x="4" y="4"/>
                    <a:pt x="5" y="3"/>
                    <a:pt x="5"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4" name="Freeform 135"/>
            <p:cNvSpPr>
              <a:spLocks/>
            </p:cNvSpPr>
            <p:nvPr/>
          </p:nvSpPr>
          <p:spPr bwMode="auto">
            <a:xfrm>
              <a:off x="7690424" y="4311650"/>
              <a:ext cx="347057" cy="33338"/>
            </a:xfrm>
            <a:custGeom>
              <a:avLst/>
              <a:gdLst>
                <a:gd name="T0" fmla="*/ 29 w 61"/>
                <a:gd name="T1" fmla="*/ 5 h 10"/>
                <a:gd name="T2" fmla="*/ 38 w 61"/>
                <a:gd name="T3" fmla="*/ 5 h 10"/>
                <a:gd name="T4" fmla="*/ 37 w 61"/>
                <a:gd name="T5" fmla="*/ 2 h 10"/>
                <a:gd name="T6" fmla="*/ 61 w 61"/>
                <a:gd name="T7" fmla="*/ 2 h 10"/>
                <a:gd name="T8" fmla="*/ 60 w 61"/>
                <a:gd name="T9" fmla="*/ 3 h 10"/>
                <a:gd name="T10" fmla="*/ 61 w 61"/>
                <a:gd name="T11" fmla="*/ 4 h 10"/>
                <a:gd name="T12" fmla="*/ 56 w 61"/>
                <a:gd name="T13" fmla="*/ 5 h 10"/>
                <a:gd name="T14" fmla="*/ 42 w 61"/>
                <a:gd name="T15" fmla="*/ 7 h 10"/>
                <a:gd name="T16" fmla="*/ 42 w 61"/>
                <a:gd name="T17" fmla="*/ 3 h 10"/>
                <a:gd name="T18" fmla="*/ 39 w 61"/>
                <a:gd name="T19" fmla="*/ 5 h 10"/>
                <a:gd name="T20" fmla="*/ 41 w 61"/>
                <a:gd name="T21" fmla="*/ 7 h 10"/>
                <a:gd name="T22" fmla="*/ 0 w 61"/>
                <a:gd name="T23" fmla="*/ 5 h 10"/>
                <a:gd name="T24" fmla="*/ 29 w 61"/>
                <a:gd name="T2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10">
                  <a:moveTo>
                    <a:pt x="29" y="5"/>
                  </a:moveTo>
                  <a:cubicBezTo>
                    <a:pt x="35" y="4"/>
                    <a:pt x="32" y="3"/>
                    <a:pt x="38" y="5"/>
                  </a:cubicBezTo>
                  <a:cubicBezTo>
                    <a:pt x="37" y="4"/>
                    <a:pt x="36" y="3"/>
                    <a:pt x="37" y="2"/>
                  </a:cubicBezTo>
                  <a:cubicBezTo>
                    <a:pt x="44" y="3"/>
                    <a:pt x="53" y="0"/>
                    <a:pt x="61" y="2"/>
                  </a:cubicBezTo>
                  <a:cubicBezTo>
                    <a:pt x="60" y="2"/>
                    <a:pt x="59" y="2"/>
                    <a:pt x="60" y="3"/>
                  </a:cubicBezTo>
                  <a:cubicBezTo>
                    <a:pt x="60" y="3"/>
                    <a:pt x="61" y="3"/>
                    <a:pt x="61" y="4"/>
                  </a:cubicBezTo>
                  <a:cubicBezTo>
                    <a:pt x="58" y="4"/>
                    <a:pt x="54" y="2"/>
                    <a:pt x="56" y="5"/>
                  </a:cubicBezTo>
                  <a:cubicBezTo>
                    <a:pt x="49" y="5"/>
                    <a:pt x="47" y="2"/>
                    <a:pt x="42" y="7"/>
                  </a:cubicBezTo>
                  <a:cubicBezTo>
                    <a:pt x="41" y="5"/>
                    <a:pt x="46" y="3"/>
                    <a:pt x="42" y="3"/>
                  </a:cubicBezTo>
                  <a:cubicBezTo>
                    <a:pt x="41" y="3"/>
                    <a:pt x="39" y="4"/>
                    <a:pt x="39" y="5"/>
                  </a:cubicBezTo>
                  <a:cubicBezTo>
                    <a:pt x="40" y="5"/>
                    <a:pt x="41" y="5"/>
                    <a:pt x="41" y="7"/>
                  </a:cubicBezTo>
                  <a:cubicBezTo>
                    <a:pt x="30" y="10"/>
                    <a:pt x="9" y="10"/>
                    <a:pt x="0" y="5"/>
                  </a:cubicBezTo>
                  <a:cubicBezTo>
                    <a:pt x="11" y="5"/>
                    <a:pt x="28" y="1"/>
                    <a:pt x="29" y="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5" name="Freeform 136"/>
            <p:cNvSpPr>
              <a:spLocks noEditPoints="1"/>
            </p:cNvSpPr>
            <p:nvPr/>
          </p:nvSpPr>
          <p:spPr bwMode="auto">
            <a:xfrm>
              <a:off x="2498463" y="4229100"/>
              <a:ext cx="5225279" cy="184150"/>
            </a:xfrm>
            <a:custGeom>
              <a:avLst/>
              <a:gdLst>
                <a:gd name="T0" fmla="*/ 48 w 921"/>
                <a:gd name="T1" fmla="*/ 20 h 56"/>
                <a:gd name="T2" fmla="*/ 31 w 921"/>
                <a:gd name="T3" fmla="*/ 23 h 56"/>
                <a:gd name="T4" fmla="*/ 5 w 921"/>
                <a:gd name="T5" fmla="*/ 31 h 56"/>
                <a:gd name="T6" fmla="*/ 2 w 921"/>
                <a:gd name="T7" fmla="*/ 43 h 56"/>
                <a:gd name="T8" fmla="*/ 148 w 921"/>
                <a:gd name="T9" fmla="*/ 51 h 56"/>
                <a:gd name="T10" fmla="*/ 166 w 921"/>
                <a:gd name="T11" fmla="*/ 53 h 56"/>
                <a:gd name="T12" fmla="*/ 344 w 921"/>
                <a:gd name="T13" fmla="*/ 53 h 56"/>
                <a:gd name="T14" fmla="*/ 644 w 921"/>
                <a:gd name="T15" fmla="*/ 49 h 56"/>
                <a:gd name="T16" fmla="*/ 783 w 921"/>
                <a:gd name="T17" fmla="*/ 41 h 56"/>
                <a:gd name="T18" fmla="*/ 826 w 921"/>
                <a:gd name="T19" fmla="*/ 39 h 56"/>
                <a:gd name="T20" fmla="*/ 645 w 921"/>
                <a:gd name="T21" fmla="*/ 45 h 56"/>
                <a:gd name="T22" fmla="*/ 287 w 921"/>
                <a:gd name="T23" fmla="*/ 44 h 56"/>
                <a:gd name="T24" fmla="*/ 406 w 921"/>
                <a:gd name="T25" fmla="*/ 42 h 56"/>
                <a:gd name="T26" fmla="*/ 386 w 921"/>
                <a:gd name="T27" fmla="*/ 37 h 56"/>
                <a:gd name="T28" fmla="*/ 373 w 921"/>
                <a:gd name="T29" fmla="*/ 41 h 56"/>
                <a:gd name="T30" fmla="*/ 349 w 921"/>
                <a:gd name="T31" fmla="*/ 41 h 56"/>
                <a:gd name="T32" fmla="*/ 193 w 921"/>
                <a:gd name="T33" fmla="*/ 38 h 56"/>
                <a:gd name="T34" fmla="*/ 115 w 921"/>
                <a:gd name="T35" fmla="*/ 37 h 56"/>
                <a:gd name="T36" fmla="*/ 264 w 921"/>
                <a:gd name="T37" fmla="*/ 29 h 56"/>
                <a:gd name="T38" fmla="*/ 281 w 921"/>
                <a:gd name="T39" fmla="*/ 25 h 56"/>
                <a:gd name="T40" fmla="*/ 314 w 921"/>
                <a:gd name="T41" fmla="*/ 31 h 56"/>
                <a:gd name="T42" fmla="*/ 296 w 921"/>
                <a:gd name="T43" fmla="*/ 27 h 56"/>
                <a:gd name="T44" fmla="*/ 329 w 921"/>
                <a:gd name="T45" fmla="*/ 23 h 56"/>
                <a:gd name="T46" fmla="*/ 377 w 921"/>
                <a:gd name="T47" fmla="*/ 19 h 56"/>
                <a:gd name="T48" fmla="*/ 530 w 921"/>
                <a:gd name="T49" fmla="*/ 20 h 56"/>
                <a:gd name="T50" fmla="*/ 921 w 921"/>
                <a:gd name="T51" fmla="*/ 0 h 56"/>
                <a:gd name="T52" fmla="*/ 618 w 921"/>
                <a:gd name="T53" fmla="*/ 11 h 56"/>
                <a:gd name="T54" fmla="*/ 525 w 921"/>
                <a:gd name="T55" fmla="*/ 16 h 56"/>
                <a:gd name="T56" fmla="*/ 495 w 921"/>
                <a:gd name="T57" fmla="*/ 13 h 56"/>
                <a:gd name="T58" fmla="*/ 447 w 921"/>
                <a:gd name="T59" fmla="*/ 16 h 56"/>
                <a:gd name="T60" fmla="*/ 427 w 921"/>
                <a:gd name="T61" fmla="*/ 14 h 56"/>
                <a:gd name="T62" fmla="*/ 391 w 921"/>
                <a:gd name="T63" fmla="*/ 13 h 56"/>
                <a:gd name="T64" fmla="*/ 347 w 921"/>
                <a:gd name="T65" fmla="*/ 16 h 56"/>
                <a:gd name="T66" fmla="*/ 341 w 921"/>
                <a:gd name="T67" fmla="*/ 13 h 56"/>
                <a:gd name="T68" fmla="*/ 329 w 921"/>
                <a:gd name="T69" fmla="*/ 16 h 56"/>
                <a:gd name="T70" fmla="*/ 318 w 921"/>
                <a:gd name="T71" fmla="*/ 13 h 56"/>
                <a:gd name="T72" fmla="*/ 296 w 921"/>
                <a:gd name="T73" fmla="*/ 15 h 56"/>
                <a:gd name="T74" fmla="*/ 278 w 921"/>
                <a:gd name="T75" fmla="*/ 12 h 56"/>
                <a:gd name="T76" fmla="*/ 29 w 921"/>
                <a:gd name="T77" fmla="*/ 17 h 56"/>
                <a:gd name="T78" fmla="*/ 33 w 921"/>
                <a:gd name="T79" fmla="*/ 22 h 56"/>
                <a:gd name="T80" fmla="*/ 180 w 921"/>
                <a:gd name="T81" fmla="*/ 42 h 56"/>
                <a:gd name="T82" fmla="*/ 135 w 921"/>
                <a:gd name="T83" fmla="*/ 41 h 56"/>
                <a:gd name="T84" fmla="*/ 135 w 921"/>
                <a:gd name="T85" fmla="*/ 41 h 56"/>
                <a:gd name="T86" fmla="*/ 233 w 921"/>
                <a:gd name="T87" fmla="*/ 28 h 56"/>
                <a:gd name="T88" fmla="*/ 233 w 921"/>
                <a:gd name="T89" fmla="*/ 2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21" h="56">
                  <a:moveTo>
                    <a:pt x="33" y="22"/>
                  </a:moveTo>
                  <a:cubicBezTo>
                    <a:pt x="38" y="22"/>
                    <a:pt x="41" y="20"/>
                    <a:pt x="48" y="20"/>
                  </a:cubicBezTo>
                  <a:cubicBezTo>
                    <a:pt x="47" y="26"/>
                    <a:pt x="34" y="23"/>
                    <a:pt x="30" y="25"/>
                  </a:cubicBezTo>
                  <a:cubicBezTo>
                    <a:pt x="29" y="24"/>
                    <a:pt x="30" y="23"/>
                    <a:pt x="31" y="23"/>
                  </a:cubicBezTo>
                  <a:cubicBezTo>
                    <a:pt x="28" y="22"/>
                    <a:pt x="19" y="22"/>
                    <a:pt x="21" y="27"/>
                  </a:cubicBezTo>
                  <a:cubicBezTo>
                    <a:pt x="13" y="28"/>
                    <a:pt x="7" y="26"/>
                    <a:pt x="5" y="31"/>
                  </a:cubicBezTo>
                  <a:cubicBezTo>
                    <a:pt x="6" y="35"/>
                    <a:pt x="12" y="35"/>
                    <a:pt x="17" y="36"/>
                  </a:cubicBezTo>
                  <a:cubicBezTo>
                    <a:pt x="13" y="39"/>
                    <a:pt x="2" y="37"/>
                    <a:pt x="2" y="43"/>
                  </a:cubicBezTo>
                  <a:cubicBezTo>
                    <a:pt x="8" y="39"/>
                    <a:pt x="0" y="50"/>
                    <a:pt x="6" y="53"/>
                  </a:cubicBezTo>
                  <a:cubicBezTo>
                    <a:pt x="53" y="52"/>
                    <a:pt x="107" y="51"/>
                    <a:pt x="148" y="51"/>
                  </a:cubicBezTo>
                  <a:cubicBezTo>
                    <a:pt x="147" y="53"/>
                    <a:pt x="146" y="51"/>
                    <a:pt x="144" y="51"/>
                  </a:cubicBezTo>
                  <a:cubicBezTo>
                    <a:pt x="146" y="56"/>
                    <a:pt x="164" y="45"/>
                    <a:pt x="166" y="53"/>
                  </a:cubicBezTo>
                  <a:cubicBezTo>
                    <a:pt x="214" y="49"/>
                    <a:pt x="290" y="55"/>
                    <a:pt x="343" y="52"/>
                  </a:cubicBezTo>
                  <a:cubicBezTo>
                    <a:pt x="345" y="51"/>
                    <a:pt x="346" y="53"/>
                    <a:pt x="344" y="53"/>
                  </a:cubicBezTo>
                  <a:cubicBezTo>
                    <a:pt x="408" y="53"/>
                    <a:pt x="479" y="52"/>
                    <a:pt x="540" y="51"/>
                  </a:cubicBezTo>
                  <a:cubicBezTo>
                    <a:pt x="572" y="50"/>
                    <a:pt x="612" y="52"/>
                    <a:pt x="644" y="49"/>
                  </a:cubicBezTo>
                  <a:cubicBezTo>
                    <a:pt x="652" y="48"/>
                    <a:pt x="659" y="44"/>
                    <a:pt x="660" y="48"/>
                  </a:cubicBezTo>
                  <a:cubicBezTo>
                    <a:pt x="705" y="44"/>
                    <a:pt x="740" y="44"/>
                    <a:pt x="783" y="41"/>
                  </a:cubicBezTo>
                  <a:cubicBezTo>
                    <a:pt x="783" y="40"/>
                    <a:pt x="781" y="41"/>
                    <a:pt x="781" y="40"/>
                  </a:cubicBezTo>
                  <a:cubicBezTo>
                    <a:pt x="803" y="43"/>
                    <a:pt x="807" y="38"/>
                    <a:pt x="826" y="39"/>
                  </a:cubicBezTo>
                  <a:cubicBezTo>
                    <a:pt x="827" y="36"/>
                    <a:pt x="821" y="39"/>
                    <a:pt x="823" y="36"/>
                  </a:cubicBezTo>
                  <a:cubicBezTo>
                    <a:pt x="754" y="39"/>
                    <a:pt x="702" y="43"/>
                    <a:pt x="645" y="45"/>
                  </a:cubicBezTo>
                  <a:cubicBezTo>
                    <a:pt x="527" y="49"/>
                    <a:pt x="400" y="49"/>
                    <a:pt x="290" y="46"/>
                  </a:cubicBezTo>
                  <a:cubicBezTo>
                    <a:pt x="288" y="46"/>
                    <a:pt x="288" y="44"/>
                    <a:pt x="287" y="44"/>
                  </a:cubicBezTo>
                  <a:cubicBezTo>
                    <a:pt x="260" y="44"/>
                    <a:pt x="232" y="42"/>
                    <a:pt x="206" y="41"/>
                  </a:cubicBezTo>
                  <a:cubicBezTo>
                    <a:pt x="275" y="39"/>
                    <a:pt x="332" y="44"/>
                    <a:pt x="406" y="42"/>
                  </a:cubicBezTo>
                  <a:cubicBezTo>
                    <a:pt x="400" y="39"/>
                    <a:pt x="385" y="42"/>
                    <a:pt x="378" y="40"/>
                  </a:cubicBezTo>
                  <a:cubicBezTo>
                    <a:pt x="379" y="36"/>
                    <a:pt x="383" y="40"/>
                    <a:pt x="386" y="37"/>
                  </a:cubicBezTo>
                  <a:cubicBezTo>
                    <a:pt x="384" y="35"/>
                    <a:pt x="377" y="37"/>
                    <a:pt x="373" y="37"/>
                  </a:cubicBezTo>
                  <a:cubicBezTo>
                    <a:pt x="373" y="38"/>
                    <a:pt x="373" y="40"/>
                    <a:pt x="373" y="41"/>
                  </a:cubicBezTo>
                  <a:cubicBezTo>
                    <a:pt x="366" y="40"/>
                    <a:pt x="358" y="40"/>
                    <a:pt x="352" y="38"/>
                  </a:cubicBezTo>
                  <a:cubicBezTo>
                    <a:pt x="348" y="37"/>
                    <a:pt x="351" y="41"/>
                    <a:pt x="349" y="41"/>
                  </a:cubicBezTo>
                  <a:cubicBezTo>
                    <a:pt x="316" y="39"/>
                    <a:pt x="277" y="42"/>
                    <a:pt x="246" y="36"/>
                  </a:cubicBezTo>
                  <a:cubicBezTo>
                    <a:pt x="235" y="40"/>
                    <a:pt x="210" y="36"/>
                    <a:pt x="193" y="38"/>
                  </a:cubicBezTo>
                  <a:cubicBezTo>
                    <a:pt x="169" y="39"/>
                    <a:pt x="140" y="35"/>
                    <a:pt x="122" y="35"/>
                  </a:cubicBezTo>
                  <a:cubicBezTo>
                    <a:pt x="122" y="35"/>
                    <a:pt x="117" y="37"/>
                    <a:pt x="115" y="37"/>
                  </a:cubicBezTo>
                  <a:cubicBezTo>
                    <a:pt x="106" y="38"/>
                    <a:pt x="96" y="36"/>
                    <a:pt x="89" y="35"/>
                  </a:cubicBezTo>
                  <a:cubicBezTo>
                    <a:pt x="145" y="28"/>
                    <a:pt x="219" y="35"/>
                    <a:pt x="264" y="29"/>
                  </a:cubicBezTo>
                  <a:cubicBezTo>
                    <a:pt x="253" y="29"/>
                    <a:pt x="246" y="29"/>
                    <a:pt x="241" y="26"/>
                  </a:cubicBezTo>
                  <a:cubicBezTo>
                    <a:pt x="256" y="28"/>
                    <a:pt x="258" y="23"/>
                    <a:pt x="281" y="25"/>
                  </a:cubicBezTo>
                  <a:cubicBezTo>
                    <a:pt x="285" y="27"/>
                    <a:pt x="277" y="30"/>
                    <a:pt x="280" y="31"/>
                  </a:cubicBezTo>
                  <a:cubicBezTo>
                    <a:pt x="292" y="30"/>
                    <a:pt x="301" y="33"/>
                    <a:pt x="314" y="31"/>
                  </a:cubicBezTo>
                  <a:cubicBezTo>
                    <a:pt x="307" y="29"/>
                    <a:pt x="299" y="28"/>
                    <a:pt x="291" y="28"/>
                  </a:cubicBezTo>
                  <a:cubicBezTo>
                    <a:pt x="290" y="26"/>
                    <a:pt x="295" y="28"/>
                    <a:pt x="296" y="27"/>
                  </a:cubicBezTo>
                  <a:cubicBezTo>
                    <a:pt x="282" y="23"/>
                    <a:pt x="315" y="25"/>
                    <a:pt x="319" y="25"/>
                  </a:cubicBezTo>
                  <a:cubicBezTo>
                    <a:pt x="323" y="25"/>
                    <a:pt x="327" y="23"/>
                    <a:pt x="329" y="23"/>
                  </a:cubicBezTo>
                  <a:cubicBezTo>
                    <a:pt x="339" y="22"/>
                    <a:pt x="361" y="22"/>
                    <a:pt x="372" y="23"/>
                  </a:cubicBezTo>
                  <a:cubicBezTo>
                    <a:pt x="372" y="20"/>
                    <a:pt x="375" y="20"/>
                    <a:pt x="377" y="19"/>
                  </a:cubicBezTo>
                  <a:cubicBezTo>
                    <a:pt x="381" y="19"/>
                    <a:pt x="384" y="21"/>
                    <a:pt x="388" y="22"/>
                  </a:cubicBezTo>
                  <a:cubicBezTo>
                    <a:pt x="433" y="19"/>
                    <a:pt x="486" y="18"/>
                    <a:pt x="530" y="20"/>
                  </a:cubicBezTo>
                  <a:cubicBezTo>
                    <a:pt x="530" y="19"/>
                    <a:pt x="529" y="19"/>
                    <a:pt x="530" y="18"/>
                  </a:cubicBezTo>
                  <a:cubicBezTo>
                    <a:pt x="648" y="16"/>
                    <a:pt x="801" y="9"/>
                    <a:pt x="921" y="0"/>
                  </a:cubicBezTo>
                  <a:cubicBezTo>
                    <a:pt x="823" y="2"/>
                    <a:pt x="728" y="10"/>
                    <a:pt x="635" y="13"/>
                  </a:cubicBezTo>
                  <a:cubicBezTo>
                    <a:pt x="631" y="10"/>
                    <a:pt x="625" y="10"/>
                    <a:pt x="618" y="11"/>
                  </a:cubicBezTo>
                  <a:cubicBezTo>
                    <a:pt x="621" y="12"/>
                    <a:pt x="628" y="11"/>
                    <a:pt x="632" y="12"/>
                  </a:cubicBezTo>
                  <a:cubicBezTo>
                    <a:pt x="603" y="14"/>
                    <a:pt x="556" y="14"/>
                    <a:pt x="525" y="16"/>
                  </a:cubicBezTo>
                  <a:cubicBezTo>
                    <a:pt x="521" y="16"/>
                    <a:pt x="528" y="12"/>
                    <a:pt x="524" y="13"/>
                  </a:cubicBezTo>
                  <a:cubicBezTo>
                    <a:pt x="511" y="14"/>
                    <a:pt x="505" y="13"/>
                    <a:pt x="495" y="13"/>
                  </a:cubicBezTo>
                  <a:cubicBezTo>
                    <a:pt x="499" y="15"/>
                    <a:pt x="505" y="15"/>
                    <a:pt x="511" y="14"/>
                  </a:cubicBezTo>
                  <a:cubicBezTo>
                    <a:pt x="489" y="17"/>
                    <a:pt x="467" y="17"/>
                    <a:pt x="447" y="16"/>
                  </a:cubicBezTo>
                  <a:cubicBezTo>
                    <a:pt x="445" y="14"/>
                    <a:pt x="443" y="13"/>
                    <a:pt x="432" y="14"/>
                  </a:cubicBezTo>
                  <a:cubicBezTo>
                    <a:pt x="431" y="14"/>
                    <a:pt x="427" y="14"/>
                    <a:pt x="427" y="14"/>
                  </a:cubicBezTo>
                  <a:cubicBezTo>
                    <a:pt x="426" y="15"/>
                    <a:pt x="424" y="17"/>
                    <a:pt x="418" y="16"/>
                  </a:cubicBezTo>
                  <a:cubicBezTo>
                    <a:pt x="420" y="12"/>
                    <a:pt x="400" y="14"/>
                    <a:pt x="391" y="13"/>
                  </a:cubicBezTo>
                  <a:cubicBezTo>
                    <a:pt x="391" y="14"/>
                    <a:pt x="393" y="14"/>
                    <a:pt x="393" y="15"/>
                  </a:cubicBezTo>
                  <a:cubicBezTo>
                    <a:pt x="378" y="16"/>
                    <a:pt x="363" y="17"/>
                    <a:pt x="347" y="16"/>
                  </a:cubicBezTo>
                  <a:cubicBezTo>
                    <a:pt x="349" y="14"/>
                    <a:pt x="356" y="15"/>
                    <a:pt x="358" y="14"/>
                  </a:cubicBezTo>
                  <a:cubicBezTo>
                    <a:pt x="354" y="11"/>
                    <a:pt x="345" y="15"/>
                    <a:pt x="341" y="13"/>
                  </a:cubicBezTo>
                  <a:cubicBezTo>
                    <a:pt x="341" y="15"/>
                    <a:pt x="346" y="13"/>
                    <a:pt x="346" y="15"/>
                  </a:cubicBezTo>
                  <a:cubicBezTo>
                    <a:pt x="340" y="17"/>
                    <a:pt x="336" y="16"/>
                    <a:pt x="329" y="16"/>
                  </a:cubicBezTo>
                  <a:cubicBezTo>
                    <a:pt x="334" y="13"/>
                    <a:pt x="325" y="10"/>
                    <a:pt x="332" y="10"/>
                  </a:cubicBezTo>
                  <a:cubicBezTo>
                    <a:pt x="326" y="8"/>
                    <a:pt x="321" y="9"/>
                    <a:pt x="318" y="13"/>
                  </a:cubicBezTo>
                  <a:cubicBezTo>
                    <a:pt x="319" y="15"/>
                    <a:pt x="323" y="14"/>
                    <a:pt x="327" y="14"/>
                  </a:cubicBezTo>
                  <a:cubicBezTo>
                    <a:pt x="318" y="17"/>
                    <a:pt x="308" y="16"/>
                    <a:pt x="296" y="15"/>
                  </a:cubicBezTo>
                  <a:cubicBezTo>
                    <a:pt x="297" y="12"/>
                    <a:pt x="302" y="14"/>
                    <a:pt x="305" y="13"/>
                  </a:cubicBezTo>
                  <a:cubicBezTo>
                    <a:pt x="298" y="11"/>
                    <a:pt x="289" y="12"/>
                    <a:pt x="278" y="12"/>
                  </a:cubicBezTo>
                  <a:cubicBezTo>
                    <a:pt x="277" y="11"/>
                    <a:pt x="281" y="10"/>
                    <a:pt x="277" y="8"/>
                  </a:cubicBezTo>
                  <a:cubicBezTo>
                    <a:pt x="194" y="2"/>
                    <a:pt x="109" y="12"/>
                    <a:pt x="29" y="17"/>
                  </a:cubicBezTo>
                  <a:cubicBezTo>
                    <a:pt x="28" y="21"/>
                    <a:pt x="34" y="18"/>
                    <a:pt x="36" y="19"/>
                  </a:cubicBezTo>
                  <a:cubicBezTo>
                    <a:pt x="37" y="21"/>
                    <a:pt x="31" y="18"/>
                    <a:pt x="33" y="22"/>
                  </a:cubicBezTo>
                  <a:close/>
                  <a:moveTo>
                    <a:pt x="162" y="41"/>
                  </a:moveTo>
                  <a:cubicBezTo>
                    <a:pt x="168" y="40"/>
                    <a:pt x="177" y="38"/>
                    <a:pt x="180" y="42"/>
                  </a:cubicBezTo>
                  <a:cubicBezTo>
                    <a:pt x="174" y="42"/>
                    <a:pt x="165" y="44"/>
                    <a:pt x="162" y="41"/>
                  </a:cubicBezTo>
                  <a:close/>
                  <a:moveTo>
                    <a:pt x="135" y="41"/>
                  </a:moveTo>
                  <a:cubicBezTo>
                    <a:pt x="148" y="41"/>
                    <a:pt x="152" y="40"/>
                    <a:pt x="161" y="42"/>
                  </a:cubicBezTo>
                  <a:cubicBezTo>
                    <a:pt x="152" y="42"/>
                    <a:pt x="141" y="44"/>
                    <a:pt x="135" y="41"/>
                  </a:cubicBezTo>
                  <a:close/>
                  <a:moveTo>
                    <a:pt x="233" y="25"/>
                  </a:moveTo>
                  <a:cubicBezTo>
                    <a:pt x="233" y="26"/>
                    <a:pt x="233" y="27"/>
                    <a:pt x="233" y="28"/>
                  </a:cubicBezTo>
                  <a:cubicBezTo>
                    <a:pt x="225" y="30"/>
                    <a:pt x="216" y="27"/>
                    <a:pt x="208" y="25"/>
                  </a:cubicBezTo>
                  <a:cubicBezTo>
                    <a:pt x="218" y="23"/>
                    <a:pt x="225" y="26"/>
                    <a:pt x="233" y="2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6" name="Freeform 137"/>
            <p:cNvSpPr>
              <a:spLocks/>
            </p:cNvSpPr>
            <p:nvPr/>
          </p:nvSpPr>
          <p:spPr bwMode="auto">
            <a:xfrm>
              <a:off x="4922305" y="427196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7" name="Freeform 138"/>
            <p:cNvSpPr>
              <a:spLocks/>
            </p:cNvSpPr>
            <p:nvPr/>
          </p:nvSpPr>
          <p:spPr bwMode="auto">
            <a:xfrm>
              <a:off x="7609908" y="4324350"/>
              <a:ext cx="52753" cy="14288"/>
            </a:xfrm>
            <a:custGeom>
              <a:avLst/>
              <a:gdLst>
                <a:gd name="T0" fmla="*/ 9 w 9"/>
                <a:gd name="T1" fmla="*/ 2 h 4"/>
                <a:gd name="T2" fmla="*/ 6 w 9"/>
                <a:gd name="T3" fmla="*/ 3 h 4"/>
                <a:gd name="T4" fmla="*/ 6 w 9"/>
                <a:gd name="T5" fmla="*/ 4 h 4"/>
                <a:gd name="T6" fmla="*/ 0 w 9"/>
                <a:gd name="T7" fmla="*/ 4 h 4"/>
                <a:gd name="T8" fmla="*/ 0 w 9"/>
                <a:gd name="T9" fmla="*/ 1 h 4"/>
                <a:gd name="T10" fmla="*/ 9 w 9"/>
                <a:gd name="T11" fmla="*/ 2 h 4"/>
              </a:gdLst>
              <a:ahLst/>
              <a:cxnLst>
                <a:cxn ang="0">
                  <a:pos x="T0" y="T1"/>
                </a:cxn>
                <a:cxn ang="0">
                  <a:pos x="T2" y="T3"/>
                </a:cxn>
                <a:cxn ang="0">
                  <a:pos x="T4" y="T5"/>
                </a:cxn>
                <a:cxn ang="0">
                  <a:pos x="T6" y="T7"/>
                </a:cxn>
                <a:cxn ang="0">
                  <a:pos x="T8" y="T9"/>
                </a:cxn>
                <a:cxn ang="0">
                  <a:pos x="T10" y="T11"/>
                </a:cxn>
              </a:cxnLst>
              <a:rect l="0" t="0" r="r" b="b"/>
              <a:pathLst>
                <a:path w="9" h="4">
                  <a:moveTo>
                    <a:pt x="9" y="2"/>
                  </a:moveTo>
                  <a:cubicBezTo>
                    <a:pt x="8" y="2"/>
                    <a:pt x="6" y="2"/>
                    <a:pt x="6" y="3"/>
                  </a:cubicBezTo>
                  <a:cubicBezTo>
                    <a:pt x="7" y="3"/>
                    <a:pt x="7" y="4"/>
                    <a:pt x="6" y="4"/>
                  </a:cubicBezTo>
                  <a:cubicBezTo>
                    <a:pt x="4" y="3"/>
                    <a:pt x="4" y="4"/>
                    <a:pt x="0" y="4"/>
                  </a:cubicBezTo>
                  <a:cubicBezTo>
                    <a:pt x="0" y="3"/>
                    <a:pt x="0" y="2"/>
                    <a:pt x="0" y="1"/>
                  </a:cubicBezTo>
                  <a:cubicBezTo>
                    <a:pt x="4" y="3"/>
                    <a:pt x="6" y="0"/>
                    <a:pt x="9"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8" name="Freeform 139"/>
            <p:cNvSpPr>
              <a:spLocks/>
            </p:cNvSpPr>
            <p:nvPr/>
          </p:nvSpPr>
          <p:spPr bwMode="auto">
            <a:xfrm>
              <a:off x="7207322" y="4298950"/>
              <a:ext cx="130494" cy="12700"/>
            </a:xfrm>
            <a:custGeom>
              <a:avLst/>
              <a:gdLst>
                <a:gd name="T0" fmla="*/ 23 w 23"/>
                <a:gd name="T1" fmla="*/ 2 h 4"/>
                <a:gd name="T2" fmla="*/ 2 w 23"/>
                <a:gd name="T3" fmla="*/ 2 h 4"/>
                <a:gd name="T4" fmla="*/ 23 w 23"/>
                <a:gd name="T5" fmla="*/ 2 h 4"/>
              </a:gdLst>
              <a:ahLst/>
              <a:cxnLst>
                <a:cxn ang="0">
                  <a:pos x="T0" y="T1"/>
                </a:cxn>
                <a:cxn ang="0">
                  <a:pos x="T2" y="T3"/>
                </a:cxn>
                <a:cxn ang="0">
                  <a:pos x="T4" y="T5"/>
                </a:cxn>
              </a:cxnLst>
              <a:rect l="0" t="0" r="r" b="b"/>
              <a:pathLst>
                <a:path w="23" h="4">
                  <a:moveTo>
                    <a:pt x="23" y="2"/>
                  </a:moveTo>
                  <a:cubicBezTo>
                    <a:pt x="17" y="4"/>
                    <a:pt x="0" y="4"/>
                    <a:pt x="2" y="2"/>
                  </a:cubicBezTo>
                  <a:cubicBezTo>
                    <a:pt x="5" y="2"/>
                    <a:pt x="20" y="0"/>
                    <a:pt x="23"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9" name="Freeform 140"/>
            <p:cNvSpPr>
              <a:spLocks/>
            </p:cNvSpPr>
            <p:nvPr/>
          </p:nvSpPr>
          <p:spPr bwMode="auto">
            <a:xfrm>
              <a:off x="7223981" y="4344988"/>
              <a:ext cx="63859" cy="15875"/>
            </a:xfrm>
            <a:custGeom>
              <a:avLst/>
              <a:gdLst>
                <a:gd name="T0" fmla="*/ 4 w 11"/>
                <a:gd name="T1" fmla="*/ 2 h 5"/>
                <a:gd name="T2" fmla="*/ 9 w 11"/>
                <a:gd name="T3" fmla="*/ 2 h 5"/>
                <a:gd name="T4" fmla="*/ 8 w 11"/>
                <a:gd name="T5" fmla="*/ 0 h 5"/>
                <a:gd name="T6" fmla="*/ 11 w 11"/>
                <a:gd name="T7" fmla="*/ 4 h 5"/>
                <a:gd name="T8" fmla="*/ 4 w 11"/>
                <a:gd name="T9" fmla="*/ 2 h 5"/>
              </a:gdLst>
              <a:ahLst/>
              <a:cxnLst>
                <a:cxn ang="0">
                  <a:pos x="T0" y="T1"/>
                </a:cxn>
                <a:cxn ang="0">
                  <a:pos x="T2" y="T3"/>
                </a:cxn>
                <a:cxn ang="0">
                  <a:pos x="T4" y="T5"/>
                </a:cxn>
                <a:cxn ang="0">
                  <a:pos x="T6" y="T7"/>
                </a:cxn>
                <a:cxn ang="0">
                  <a:pos x="T8" y="T9"/>
                </a:cxn>
              </a:cxnLst>
              <a:rect l="0" t="0" r="r" b="b"/>
              <a:pathLst>
                <a:path w="11" h="5">
                  <a:moveTo>
                    <a:pt x="4" y="2"/>
                  </a:moveTo>
                  <a:cubicBezTo>
                    <a:pt x="3" y="4"/>
                    <a:pt x="9" y="3"/>
                    <a:pt x="9" y="2"/>
                  </a:cubicBezTo>
                  <a:cubicBezTo>
                    <a:pt x="7" y="2"/>
                    <a:pt x="7" y="0"/>
                    <a:pt x="8" y="0"/>
                  </a:cubicBezTo>
                  <a:cubicBezTo>
                    <a:pt x="8" y="3"/>
                    <a:pt x="11" y="2"/>
                    <a:pt x="11" y="4"/>
                  </a:cubicBezTo>
                  <a:cubicBezTo>
                    <a:pt x="8" y="4"/>
                    <a:pt x="0" y="5"/>
                    <a:pt x="4"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3" name="Freeform 144"/>
            <p:cNvSpPr>
              <a:spLocks/>
            </p:cNvSpPr>
            <p:nvPr/>
          </p:nvSpPr>
          <p:spPr bwMode="auto">
            <a:xfrm>
              <a:off x="6157824" y="4194175"/>
              <a:ext cx="238775" cy="28575"/>
            </a:xfrm>
            <a:custGeom>
              <a:avLst/>
              <a:gdLst>
                <a:gd name="T0" fmla="*/ 0 w 42"/>
                <a:gd name="T1" fmla="*/ 6 h 9"/>
                <a:gd name="T2" fmla="*/ 34 w 42"/>
                <a:gd name="T3" fmla="*/ 5 h 9"/>
                <a:gd name="T4" fmla="*/ 42 w 42"/>
                <a:gd name="T5" fmla="*/ 6 h 9"/>
                <a:gd name="T6" fmla="*/ 0 w 42"/>
                <a:gd name="T7" fmla="*/ 6 h 9"/>
              </a:gdLst>
              <a:ahLst/>
              <a:cxnLst>
                <a:cxn ang="0">
                  <a:pos x="T0" y="T1"/>
                </a:cxn>
                <a:cxn ang="0">
                  <a:pos x="T2" y="T3"/>
                </a:cxn>
                <a:cxn ang="0">
                  <a:pos x="T4" y="T5"/>
                </a:cxn>
                <a:cxn ang="0">
                  <a:pos x="T6" y="T7"/>
                </a:cxn>
              </a:cxnLst>
              <a:rect l="0" t="0" r="r" b="b"/>
              <a:pathLst>
                <a:path w="42" h="9">
                  <a:moveTo>
                    <a:pt x="0" y="6"/>
                  </a:moveTo>
                  <a:cubicBezTo>
                    <a:pt x="8" y="3"/>
                    <a:pt x="23" y="5"/>
                    <a:pt x="34" y="5"/>
                  </a:cubicBezTo>
                  <a:cubicBezTo>
                    <a:pt x="36" y="5"/>
                    <a:pt x="42" y="0"/>
                    <a:pt x="42" y="6"/>
                  </a:cubicBezTo>
                  <a:cubicBezTo>
                    <a:pt x="29" y="6"/>
                    <a:pt x="4" y="9"/>
                    <a:pt x="0" y="6"/>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4" name="Freeform 145"/>
            <p:cNvSpPr>
              <a:spLocks/>
            </p:cNvSpPr>
            <p:nvPr/>
          </p:nvSpPr>
          <p:spPr bwMode="auto">
            <a:xfrm>
              <a:off x="5907944" y="4330700"/>
              <a:ext cx="97177" cy="14288"/>
            </a:xfrm>
            <a:custGeom>
              <a:avLst/>
              <a:gdLst>
                <a:gd name="T0" fmla="*/ 3 w 17"/>
                <a:gd name="T1" fmla="*/ 2 h 4"/>
                <a:gd name="T2" fmla="*/ 17 w 17"/>
                <a:gd name="T3" fmla="*/ 3 h 4"/>
                <a:gd name="T4" fmla="*/ 3 w 17"/>
                <a:gd name="T5" fmla="*/ 2 h 4"/>
              </a:gdLst>
              <a:ahLst/>
              <a:cxnLst>
                <a:cxn ang="0">
                  <a:pos x="T0" y="T1"/>
                </a:cxn>
                <a:cxn ang="0">
                  <a:pos x="T2" y="T3"/>
                </a:cxn>
                <a:cxn ang="0">
                  <a:pos x="T4" y="T5"/>
                </a:cxn>
              </a:cxnLst>
              <a:rect l="0" t="0" r="r" b="b"/>
              <a:pathLst>
                <a:path w="17" h="4">
                  <a:moveTo>
                    <a:pt x="3" y="2"/>
                  </a:moveTo>
                  <a:cubicBezTo>
                    <a:pt x="4" y="2"/>
                    <a:pt x="14" y="0"/>
                    <a:pt x="17" y="3"/>
                  </a:cubicBezTo>
                  <a:cubicBezTo>
                    <a:pt x="15" y="4"/>
                    <a:pt x="0" y="3"/>
                    <a:pt x="3"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5" name="Freeform 146"/>
            <p:cNvSpPr>
              <a:spLocks/>
            </p:cNvSpPr>
            <p:nvPr/>
          </p:nvSpPr>
          <p:spPr bwMode="auto">
            <a:xfrm>
              <a:off x="5466489" y="4357688"/>
              <a:ext cx="397033" cy="9525"/>
            </a:xfrm>
            <a:custGeom>
              <a:avLst/>
              <a:gdLst>
                <a:gd name="T0" fmla="*/ 70 w 70"/>
                <a:gd name="T1" fmla="*/ 1 h 3"/>
                <a:gd name="T2" fmla="*/ 0 w 70"/>
                <a:gd name="T3" fmla="*/ 2 h 3"/>
                <a:gd name="T4" fmla="*/ 70 w 70"/>
                <a:gd name="T5" fmla="*/ 1 h 3"/>
              </a:gdLst>
              <a:ahLst/>
              <a:cxnLst>
                <a:cxn ang="0">
                  <a:pos x="T0" y="T1"/>
                </a:cxn>
                <a:cxn ang="0">
                  <a:pos x="T2" y="T3"/>
                </a:cxn>
                <a:cxn ang="0">
                  <a:pos x="T4" y="T5"/>
                </a:cxn>
              </a:cxnLst>
              <a:rect l="0" t="0" r="r" b="b"/>
              <a:pathLst>
                <a:path w="70" h="3">
                  <a:moveTo>
                    <a:pt x="70" y="1"/>
                  </a:moveTo>
                  <a:cubicBezTo>
                    <a:pt x="40" y="2"/>
                    <a:pt x="28" y="3"/>
                    <a:pt x="0" y="2"/>
                  </a:cubicBezTo>
                  <a:cubicBezTo>
                    <a:pt x="22" y="1"/>
                    <a:pt x="51" y="0"/>
                    <a:pt x="7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7" name="Freeform 148"/>
            <p:cNvSpPr>
              <a:spLocks/>
            </p:cNvSpPr>
            <p:nvPr/>
          </p:nvSpPr>
          <p:spPr bwMode="auto">
            <a:xfrm>
              <a:off x="4808469" y="4354513"/>
              <a:ext cx="435904" cy="15875"/>
            </a:xfrm>
            <a:custGeom>
              <a:avLst/>
              <a:gdLst>
                <a:gd name="T0" fmla="*/ 14 w 77"/>
                <a:gd name="T1" fmla="*/ 0 h 5"/>
                <a:gd name="T2" fmla="*/ 21 w 77"/>
                <a:gd name="T3" fmla="*/ 3 h 5"/>
                <a:gd name="T4" fmla="*/ 62 w 77"/>
                <a:gd name="T5" fmla="*/ 3 h 5"/>
                <a:gd name="T6" fmla="*/ 53 w 77"/>
                <a:gd name="T7" fmla="*/ 5 h 5"/>
                <a:gd name="T8" fmla="*/ 0 w 77"/>
                <a:gd name="T9" fmla="*/ 3 h 5"/>
                <a:gd name="T10" fmla="*/ 14 w 77"/>
                <a:gd name="T11" fmla="*/ 0 h 5"/>
              </a:gdLst>
              <a:ahLst/>
              <a:cxnLst>
                <a:cxn ang="0">
                  <a:pos x="T0" y="T1"/>
                </a:cxn>
                <a:cxn ang="0">
                  <a:pos x="T2" y="T3"/>
                </a:cxn>
                <a:cxn ang="0">
                  <a:pos x="T4" y="T5"/>
                </a:cxn>
                <a:cxn ang="0">
                  <a:pos x="T6" y="T7"/>
                </a:cxn>
                <a:cxn ang="0">
                  <a:pos x="T8" y="T9"/>
                </a:cxn>
                <a:cxn ang="0">
                  <a:pos x="T10" y="T11"/>
                </a:cxn>
              </a:cxnLst>
              <a:rect l="0" t="0" r="r" b="b"/>
              <a:pathLst>
                <a:path w="77" h="5">
                  <a:moveTo>
                    <a:pt x="14" y="0"/>
                  </a:moveTo>
                  <a:cubicBezTo>
                    <a:pt x="16" y="2"/>
                    <a:pt x="18" y="3"/>
                    <a:pt x="21" y="3"/>
                  </a:cubicBezTo>
                  <a:cubicBezTo>
                    <a:pt x="35" y="3"/>
                    <a:pt x="47" y="3"/>
                    <a:pt x="62" y="3"/>
                  </a:cubicBezTo>
                  <a:cubicBezTo>
                    <a:pt x="77" y="4"/>
                    <a:pt x="56" y="5"/>
                    <a:pt x="53" y="5"/>
                  </a:cubicBezTo>
                  <a:cubicBezTo>
                    <a:pt x="41" y="5"/>
                    <a:pt x="12" y="5"/>
                    <a:pt x="0" y="3"/>
                  </a:cubicBezTo>
                  <a:cubicBezTo>
                    <a:pt x="8" y="3"/>
                    <a:pt x="12" y="5"/>
                    <a:pt x="14"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8" name="Freeform 149"/>
            <p:cNvSpPr>
              <a:spLocks/>
            </p:cNvSpPr>
            <p:nvPr/>
          </p:nvSpPr>
          <p:spPr bwMode="auto">
            <a:xfrm>
              <a:off x="4466967" y="4479925"/>
              <a:ext cx="63859" cy="19050"/>
            </a:xfrm>
            <a:custGeom>
              <a:avLst/>
              <a:gdLst>
                <a:gd name="T0" fmla="*/ 8 w 11"/>
                <a:gd name="T1" fmla="*/ 3 h 6"/>
                <a:gd name="T2" fmla="*/ 7 w 11"/>
                <a:gd name="T3" fmla="*/ 4 h 6"/>
                <a:gd name="T4" fmla="*/ 9 w 11"/>
                <a:gd name="T5" fmla="*/ 5 h 6"/>
                <a:gd name="T6" fmla="*/ 3 w 11"/>
                <a:gd name="T7" fmla="*/ 2 h 6"/>
                <a:gd name="T8" fmla="*/ 8 w 11"/>
                <a:gd name="T9" fmla="*/ 3 h 6"/>
              </a:gdLst>
              <a:ahLst/>
              <a:cxnLst>
                <a:cxn ang="0">
                  <a:pos x="T0" y="T1"/>
                </a:cxn>
                <a:cxn ang="0">
                  <a:pos x="T2" y="T3"/>
                </a:cxn>
                <a:cxn ang="0">
                  <a:pos x="T4" y="T5"/>
                </a:cxn>
                <a:cxn ang="0">
                  <a:pos x="T6" y="T7"/>
                </a:cxn>
                <a:cxn ang="0">
                  <a:pos x="T8" y="T9"/>
                </a:cxn>
              </a:cxnLst>
              <a:rect l="0" t="0" r="r" b="b"/>
              <a:pathLst>
                <a:path w="11" h="6">
                  <a:moveTo>
                    <a:pt x="8" y="3"/>
                  </a:moveTo>
                  <a:cubicBezTo>
                    <a:pt x="7" y="3"/>
                    <a:pt x="7" y="3"/>
                    <a:pt x="7" y="4"/>
                  </a:cubicBezTo>
                  <a:cubicBezTo>
                    <a:pt x="8" y="4"/>
                    <a:pt x="9" y="4"/>
                    <a:pt x="9" y="5"/>
                  </a:cubicBezTo>
                  <a:cubicBezTo>
                    <a:pt x="6" y="6"/>
                    <a:pt x="0" y="4"/>
                    <a:pt x="3" y="2"/>
                  </a:cubicBezTo>
                  <a:cubicBezTo>
                    <a:pt x="4" y="5"/>
                    <a:pt x="11" y="0"/>
                    <a:pt x="8"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9" name="Freeform 150"/>
            <p:cNvSpPr>
              <a:spLocks/>
            </p:cNvSpPr>
            <p:nvPr/>
          </p:nvSpPr>
          <p:spPr bwMode="auto">
            <a:xfrm>
              <a:off x="3770077" y="4475163"/>
              <a:ext cx="169364" cy="14288"/>
            </a:xfrm>
            <a:custGeom>
              <a:avLst/>
              <a:gdLst>
                <a:gd name="T0" fmla="*/ 0 w 30"/>
                <a:gd name="T1" fmla="*/ 2 h 4"/>
                <a:gd name="T2" fmla="*/ 30 w 30"/>
                <a:gd name="T3" fmla="*/ 4 h 4"/>
                <a:gd name="T4" fmla="*/ 0 w 30"/>
                <a:gd name="T5" fmla="*/ 2 h 4"/>
              </a:gdLst>
              <a:ahLst/>
              <a:cxnLst>
                <a:cxn ang="0">
                  <a:pos x="T0" y="T1"/>
                </a:cxn>
                <a:cxn ang="0">
                  <a:pos x="T2" y="T3"/>
                </a:cxn>
                <a:cxn ang="0">
                  <a:pos x="T4" y="T5"/>
                </a:cxn>
              </a:cxnLst>
              <a:rect l="0" t="0" r="r" b="b"/>
              <a:pathLst>
                <a:path w="30" h="4">
                  <a:moveTo>
                    <a:pt x="0" y="2"/>
                  </a:moveTo>
                  <a:cubicBezTo>
                    <a:pt x="8" y="0"/>
                    <a:pt x="22" y="2"/>
                    <a:pt x="30" y="4"/>
                  </a:cubicBezTo>
                  <a:cubicBezTo>
                    <a:pt x="20" y="3"/>
                    <a:pt x="8"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0" name="Freeform 151"/>
            <p:cNvSpPr>
              <a:spLocks/>
            </p:cNvSpPr>
            <p:nvPr/>
          </p:nvSpPr>
          <p:spPr bwMode="auto">
            <a:xfrm>
              <a:off x="2481804" y="4249738"/>
              <a:ext cx="77741" cy="15875"/>
            </a:xfrm>
            <a:custGeom>
              <a:avLst/>
              <a:gdLst>
                <a:gd name="T0" fmla="*/ 14 w 14"/>
                <a:gd name="T1" fmla="*/ 2 h 5"/>
                <a:gd name="T2" fmla="*/ 14 w 14"/>
                <a:gd name="T3" fmla="*/ 4 h 5"/>
                <a:gd name="T4" fmla="*/ 1 w 14"/>
                <a:gd name="T5" fmla="*/ 5 h 5"/>
                <a:gd name="T6" fmla="*/ 14 w 14"/>
                <a:gd name="T7" fmla="*/ 2 h 5"/>
              </a:gdLst>
              <a:ahLst/>
              <a:cxnLst>
                <a:cxn ang="0">
                  <a:pos x="T0" y="T1"/>
                </a:cxn>
                <a:cxn ang="0">
                  <a:pos x="T2" y="T3"/>
                </a:cxn>
                <a:cxn ang="0">
                  <a:pos x="T4" y="T5"/>
                </a:cxn>
                <a:cxn ang="0">
                  <a:pos x="T6" y="T7"/>
                </a:cxn>
              </a:cxnLst>
              <a:rect l="0" t="0" r="r" b="b"/>
              <a:pathLst>
                <a:path w="14" h="5">
                  <a:moveTo>
                    <a:pt x="14" y="2"/>
                  </a:moveTo>
                  <a:cubicBezTo>
                    <a:pt x="13" y="3"/>
                    <a:pt x="13" y="3"/>
                    <a:pt x="14" y="4"/>
                  </a:cubicBezTo>
                  <a:cubicBezTo>
                    <a:pt x="9" y="2"/>
                    <a:pt x="7" y="5"/>
                    <a:pt x="1" y="5"/>
                  </a:cubicBezTo>
                  <a:cubicBezTo>
                    <a:pt x="0" y="0"/>
                    <a:pt x="12" y="4"/>
                    <a:pt x="14"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2" name="Freeform 153"/>
            <p:cNvSpPr>
              <a:spLocks/>
            </p:cNvSpPr>
            <p:nvPr/>
          </p:nvSpPr>
          <p:spPr bwMode="auto">
            <a:xfrm>
              <a:off x="7526615" y="4327525"/>
              <a:ext cx="44423" cy="20638"/>
            </a:xfrm>
            <a:custGeom>
              <a:avLst/>
              <a:gdLst>
                <a:gd name="T0" fmla="*/ 8 w 8"/>
                <a:gd name="T1" fmla="*/ 3 h 6"/>
                <a:gd name="T2" fmla="*/ 2 w 8"/>
                <a:gd name="T3" fmla="*/ 6 h 6"/>
                <a:gd name="T4" fmla="*/ 0 w 8"/>
                <a:gd name="T5" fmla="*/ 2 h 6"/>
                <a:gd name="T6" fmla="*/ 8 w 8"/>
                <a:gd name="T7" fmla="*/ 3 h 6"/>
              </a:gdLst>
              <a:ahLst/>
              <a:cxnLst>
                <a:cxn ang="0">
                  <a:pos x="T0" y="T1"/>
                </a:cxn>
                <a:cxn ang="0">
                  <a:pos x="T2" y="T3"/>
                </a:cxn>
                <a:cxn ang="0">
                  <a:pos x="T4" y="T5"/>
                </a:cxn>
                <a:cxn ang="0">
                  <a:pos x="T6" y="T7"/>
                </a:cxn>
              </a:cxnLst>
              <a:rect l="0" t="0" r="r" b="b"/>
              <a:pathLst>
                <a:path w="8" h="6">
                  <a:moveTo>
                    <a:pt x="8" y="3"/>
                  </a:moveTo>
                  <a:cubicBezTo>
                    <a:pt x="6" y="5"/>
                    <a:pt x="5" y="3"/>
                    <a:pt x="2" y="6"/>
                  </a:cubicBezTo>
                  <a:cubicBezTo>
                    <a:pt x="2" y="4"/>
                    <a:pt x="1" y="3"/>
                    <a:pt x="0" y="2"/>
                  </a:cubicBezTo>
                  <a:cubicBezTo>
                    <a:pt x="2" y="2"/>
                    <a:pt x="7" y="0"/>
                    <a:pt x="8"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3" name="Freeform 154"/>
            <p:cNvSpPr>
              <a:spLocks/>
            </p:cNvSpPr>
            <p:nvPr/>
          </p:nvSpPr>
          <p:spPr bwMode="auto">
            <a:xfrm>
              <a:off x="7371134" y="4330700"/>
              <a:ext cx="124941" cy="23813"/>
            </a:xfrm>
            <a:custGeom>
              <a:avLst/>
              <a:gdLst>
                <a:gd name="T0" fmla="*/ 22 w 22"/>
                <a:gd name="T1" fmla="*/ 2 h 7"/>
                <a:gd name="T2" fmla="*/ 22 w 22"/>
                <a:gd name="T3" fmla="*/ 4 h 7"/>
                <a:gd name="T4" fmla="*/ 0 w 22"/>
                <a:gd name="T5" fmla="*/ 7 h 7"/>
                <a:gd name="T6" fmla="*/ 0 w 22"/>
                <a:gd name="T7" fmla="*/ 2 h 7"/>
                <a:gd name="T8" fmla="*/ 22 w 22"/>
                <a:gd name="T9" fmla="*/ 2 h 7"/>
              </a:gdLst>
              <a:ahLst/>
              <a:cxnLst>
                <a:cxn ang="0">
                  <a:pos x="T0" y="T1"/>
                </a:cxn>
                <a:cxn ang="0">
                  <a:pos x="T2" y="T3"/>
                </a:cxn>
                <a:cxn ang="0">
                  <a:pos x="T4" y="T5"/>
                </a:cxn>
                <a:cxn ang="0">
                  <a:pos x="T6" y="T7"/>
                </a:cxn>
                <a:cxn ang="0">
                  <a:pos x="T8" y="T9"/>
                </a:cxn>
              </a:cxnLst>
              <a:rect l="0" t="0" r="r" b="b"/>
              <a:pathLst>
                <a:path w="22" h="7">
                  <a:moveTo>
                    <a:pt x="22" y="2"/>
                  </a:moveTo>
                  <a:cubicBezTo>
                    <a:pt x="21" y="2"/>
                    <a:pt x="22" y="3"/>
                    <a:pt x="22" y="4"/>
                  </a:cubicBezTo>
                  <a:cubicBezTo>
                    <a:pt x="15" y="5"/>
                    <a:pt x="7" y="5"/>
                    <a:pt x="0" y="7"/>
                  </a:cubicBezTo>
                  <a:cubicBezTo>
                    <a:pt x="0" y="5"/>
                    <a:pt x="0" y="4"/>
                    <a:pt x="0" y="2"/>
                  </a:cubicBezTo>
                  <a:cubicBezTo>
                    <a:pt x="5" y="4"/>
                    <a:pt x="16" y="0"/>
                    <a:pt x="2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4" name="Freeform 155"/>
            <p:cNvSpPr>
              <a:spLocks/>
            </p:cNvSpPr>
            <p:nvPr/>
          </p:nvSpPr>
          <p:spPr bwMode="auto">
            <a:xfrm>
              <a:off x="2645616" y="4449763"/>
              <a:ext cx="1043945" cy="42863"/>
            </a:xfrm>
            <a:custGeom>
              <a:avLst/>
              <a:gdLst>
                <a:gd name="T0" fmla="*/ 65 w 184"/>
                <a:gd name="T1" fmla="*/ 4 h 13"/>
                <a:gd name="T2" fmla="*/ 158 w 184"/>
                <a:gd name="T3" fmla="*/ 8 h 13"/>
                <a:gd name="T4" fmla="*/ 184 w 184"/>
                <a:gd name="T5" fmla="*/ 8 h 13"/>
                <a:gd name="T6" fmla="*/ 116 w 184"/>
                <a:gd name="T7" fmla="*/ 9 h 13"/>
                <a:gd name="T8" fmla="*/ 83 w 184"/>
                <a:gd name="T9" fmla="*/ 12 h 13"/>
                <a:gd name="T10" fmla="*/ 45 w 184"/>
                <a:gd name="T11" fmla="*/ 10 h 13"/>
                <a:gd name="T12" fmla="*/ 0 w 184"/>
                <a:gd name="T13" fmla="*/ 6 h 13"/>
                <a:gd name="T14" fmla="*/ 65 w 184"/>
                <a:gd name="T15" fmla="*/ 4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13">
                  <a:moveTo>
                    <a:pt x="65" y="4"/>
                  </a:moveTo>
                  <a:cubicBezTo>
                    <a:pt x="97" y="12"/>
                    <a:pt x="129" y="5"/>
                    <a:pt x="158" y="8"/>
                  </a:cubicBezTo>
                  <a:cubicBezTo>
                    <a:pt x="160" y="4"/>
                    <a:pt x="177" y="7"/>
                    <a:pt x="184" y="8"/>
                  </a:cubicBezTo>
                  <a:cubicBezTo>
                    <a:pt x="167" y="13"/>
                    <a:pt x="142" y="9"/>
                    <a:pt x="116" y="9"/>
                  </a:cubicBezTo>
                  <a:cubicBezTo>
                    <a:pt x="104" y="10"/>
                    <a:pt x="93" y="12"/>
                    <a:pt x="83" y="12"/>
                  </a:cubicBezTo>
                  <a:cubicBezTo>
                    <a:pt x="71" y="11"/>
                    <a:pt x="60" y="10"/>
                    <a:pt x="45" y="10"/>
                  </a:cubicBezTo>
                  <a:cubicBezTo>
                    <a:pt x="31" y="10"/>
                    <a:pt x="12" y="12"/>
                    <a:pt x="0" y="6"/>
                  </a:cubicBezTo>
                  <a:cubicBezTo>
                    <a:pt x="19" y="0"/>
                    <a:pt x="44" y="11"/>
                    <a:pt x="65"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grpSp>
      <p:sp>
        <p:nvSpPr>
          <p:cNvPr id="141" name="文本框 140"/>
          <p:cNvSpPr txBox="1"/>
          <p:nvPr/>
        </p:nvSpPr>
        <p:spPr>
          <a:xfrm>
            <a:off x="2518816" y="2642106"/>
            <a:ext cx="4060558" cy="369332"/>
          </a:xfrm>
          <a:prstGeom prst="rect">
            <a:avLst/>
          </a:prstGeom>
          <a:noFill/>
          <a:ln>
            <a:noFill/>
          </a:ln>
        </p:spPr>
        <p:txBody>
          <a:bodyPr>
            <a:spAutoFit/>
          </a:bodyPr>
          <a:lstStyle/>
          <a:p>
            <a:pPr algn="ctr" eaLnBrk="1" fontAlgn="auto" hangingPunct="1">
              <a:spcBef>
                <a:spcPts val="0"/>
              </a:spcBef>
              <a:spcAft>
                <a:spcPts val="0"/>
              </a:spcAft>
              <a:defRPr/>
            </a:pPr>
            <a:r>
              <a:rPr lang="zh-CN" altLang="en-US" b="1" dirty="0" smtClean="0">
                <a:blipFill dpi="0" rotWithShape="1">
                  <a:blip r:embed="rId2"/>
                  <a:srcRect/>
                  <a:stretch>
                    <a:fillRect/>
                  </a:stretch>
                </a:blipFill>
                <a:latin typeface="+mn-lt"/>
                <a:ea typeface="+mn-ea"/>
              </a:rPr>
              <a:t>教师：张靓靓       办公室：教一</a:t>
            </a:r>
            <a:r>
              <a:rPr lang="en-US" altLang="zh-CN" b="1" dirty="0" smtClean="0">
                <a:blipFill dpi="0" rotWithShape="1">
                  <a:blip r:embed="rId2"/>
                  <a:srcRect/>
                  <a:stretch>
                    <a:fillRect/>
                  </a:stretch>
                </a:blipFill>
                <a:latin typeface="+mn-lt"/>
                <a:ea typeface="+mn-ea"/>
              </a:rPr>
              <a:t>230</a:t>
            </a:r>
            <a:endParaRPr lang="zh-CN" altLang="en-US" b="1" dirty="0">
              <a:blipFill dpi="0" rotWithShape="1">
                <a:blip r:embed="rId2"/>
                <a:srcRect/>
                <a:stretch>
                  <a:fillRect/>
                </a:stretch>
              </a:blipFill>
              <a:latin typeface="+mn-lt"/>
              <a:ea typeface="+mn-ea"/>
            </a:endParaRPr>
          </a:p>
        </p:txBody>
      </p:sp>
      <p:pic>
        <p:nvPicPr>
          <p:cNvPr id="68" name="图片 67"/>
          <p:cNvPicPr>
            <a:picLocks noChangeAspect="1"/>
          </p:cNvPicPr>
          <p:nvPr/>
        </p:nvPicPr>
        <p:blipFill>
          <a:blip r:embed="rId3" cstate="print"/>
          <a:stretch>
            <a:fillRect/>
          </a:stretch>
        </p:blipFill>
        <p:spPr>
          <a:xfrm>
            <a:off x="350110" y="3167646"/>
            <a:ext cx="3241776" cy="1401880"/>
          </a:xfrm>
          <a:prstGeom prst="rect">
            <a:avLst/>
          </a:prstGeom>
        </p:spPr>
      </p:pic>
    </p:spTree>
    <p:extLst>
      <p:ext uri="{BB962C8B-B14F-4D97-AF65-F5344CB8AC3E}">
        <p14:creationId xmlns:p14="http://schemas.microsoft.com/office/powerpoint/2010/main" val="21236478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方法</a:t>
            </a:r>
            <a:endParaRPr lang="zh-CN" altLang="en-US" sz="3200" b="1" dirty="0">
              <a:blipFill>
                <a:blip r:embed="rId2"/>
                <a:stretch>
                  <a:fillRect/>
                </a:stretch>
              </a:blipFill>
            </a:endParaRPr>
          </a:p>
        </p:txBody>
      </p:sp>
      <p:sp>
        <p:nvSpPr>
          <p:cNvPr id="2" name="矩形 1"/>
          <p:cNvSpPr/>
          <p:nvPr/>
        </p:nvSpPr>
        <p:spPr>
          <a:xfrm>
            <a:off x="122350" y="673369"/>
            <a:ext cx="9021650" cy="3693319"/>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方法的定义包括两部分：方法声明和方法体。一般格式为：</a:t>
            </a:r>
          </a:p>
          <a:p>
            <a:r>
              <a:rPr kumimoji="1" lang="zh-CN" altLang="en-US" b="1" dirty="0">
                <a:solidFill>
                  <a:schemeClr val="accent2">
                    <a:lumMod val="75000"/>
                  </a:schemeClr>
                </a:solidFill>
                <a:latin typeface="微软雅黑" panose="020B0503020204020204" pitchFamily="34" charset="-122"/>
                <a:ea typeface="微软雅黑" panose="020B0503020204020204" pitchFamily="34" charset="-122"/>
              </a:rPr>
              <a:t>方法声明部分 </a:t>
            </a:r>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a:t>
            </a:r>
          </a:p>
          <a:p>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   </a:t>
            </a:r>
            <a:r>
              <a:rPr kumimoji="1" lang="zh-CN" altLang="en-US" b="1" dirty="0">
                <a:solidFill>
                  <a:schemeClr val="accent2">
                    <a:lumMod val="75000"/>
                  </a:schemeClr>
                </a:solidFill>
                <a:latin typeface="微软雅黑" panose="020B0503020204020204" pitchFamily="34" charset="-122"/>
                <a:ea typeface="微软雅黑" panose="020B0503020204020204" pitchFamily="34" charset="-122"/>
              </a:rPr>
              <a:t>方法体的内容</a:t>
            </a:r>
          </a:p>
          <a:p>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 </a:t>
            </a:r>
          </a:p>
          <a:p>
            <a:endParaRPr kumimoji="1" lang="en-US" altLang="zh-CN" b="1" dirty="0">
              <a:solidFill>
                <a:schemeClr val="accent2">
                  <a:lumMod val="75000"/>
                </a:schemeClr>
              </a:solidFill>
              <a:latin typeface="微软雅黑" panose="020B0503020204020204" pitchFamily="34" charset="-122"/>
              <a:ea typeface="微软雅黑" panose="020B0503020204020204" pitchFamily="34" charset="-122"/>
            </a:endParaRP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1</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．方法声明 </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方法声明包括方法名和方法的返回类型，如</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double </a:t>
            </a:r>
            <a:r>
              <a:rPr kumimoji="1" lang="en-US" altLang="zh-CN" b="1" dirty="0" err="1">
                <a:solidFill>
                  <a:schemeClr val="accent2">
                    <a:lumMod val="75000"/>
                  </a:schemeClr>
                </a:solidFill>
                <a:latin typeface="微软雅黑" panose="020B0503020204020204" pitchFamily="34" charset="-122"/>
                <a:ea typeface="微软雅黑" panose="020B0503020204020204" pitchFamily="34" charset="-122"/>
              </a:rPr>
              <a:t>getSpeed</a:t>
            </a:r>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 {</a:t>
            </a:r>
          </a:p>
          <a:p>
            <a:pPr lvl="1"/>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return speed</a:t>
            </a:r>
          </a:p>
          <a:p>
            <a:pPr lvl="1"/>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方法返回的数据的类型可以是</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Java</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中的任何数据类型之一，当一个方法</a:t>
            </a:r>
            <a:r>
              <a:rPr kumimoji="1" lang="zh-CN" altLang="en-US" b="1" dirty="0" smtClean="0">
                <a:solidFill>
                  <a:srgbClr val="C00000"/>
                </a:solidFill>
                <a:latin typeface="微软雅黑" panose="020B0503020204020204" pitchFamily="34" charset="-122"/>
                <a:ea typeface="微软雅黑" panose="020B0503020204020204" pitchFamily="34" charset="-122"/>
              </a:rPr>
              <a:t>不需要返回数据</a:t>
            </a:r>
            <a:endParaRPr kumimoji="1" lang="en-US" altLang="zh-CN" b="1" dirty="0" smtClean="0">
              <a:solidFill>
                <a:srgbClr val="C00000"/>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时，返回类型</a:t>
            </a:r>
            <a:r>
              <a:rPr kumimoji="1" lang="zh-CN" altLang="en-US" b="1" dirty="0" smtClean="0">
                <a:solidFill>
                  <a:srgbClr val="C00000"/>
                </a:solidFill>
                <a:latin typeface="微软雅黑" panose="020B0503020204020204" pitchFamily="34" charset="-122"/>
                <a:ea typeface="微软雅黑" panose="020B0503020204020204" pitchFamily="34" charset="-122"/>
              </a:rPr>
              <a:t>必须是</a:t>
            </a:r>
            <a:r>
              <a:rPr kumimoji="1" lang="en-US" altLang="zh-CN" b="1" dirty="0" smtClean="0">
                <a:solidFill>
                  <a:srgbClr val="C00000"/>
                </a:solidFill>
                <a:latin typeface="微软雅黑" panose="020B0503020204020204" pitchFamily="34" charset="-122"/>
                <a:ea typeface="微软雅黑" panose="020B0503020204020204" pitchFamily="34" charset="-122"/>
              </a:rPr>
              <a:t>void</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0810550"/>
      </p:ext>
    </p:extLst>
  </p:cSld>
  <p:clrMapOvr>
    <a:masterClrMapping/>
  </p:clrMapOvr>
  <p:transition spd="med" advClick="0" advTm="3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方法</a:t>
            </a:r>
            <a:endParaRPr lang="zh-CN" altLang="en-US" sz="3200" b="1" dirty="0">
              <a:blipFill>
                <a:blip r:embed="rId2"/>
                <a:stretch>
                  <a:fillRect/>
                </a:stretch>
              </a:blipFill>
            </a:endParaRPr>
          </a:p>
        </p:txBody>
      </p:sp>
      <p:sp>
        <p:nvSpPr>
          <p:cNvPr id="2" name="矩形 1"/>
          <p:cNvSpPr/>
          <p:nvPr/>
        </p:nvSpPr>
        <p:spPr>
          <a:xfrm>
            <a:off x="122350" y="673369"/>
            <a:ext cx="9021650" cy="1754326"/>
          </a:xfrm>
          <a:prstGeom prst="rect">
            <a:avLst/>
          </a:prstGeom>
        </p:spPr>
        <p:txBody>
          <a:bodyPr wrap="square">
            <a:spAutoFit/>
          </a:bodyPr>
          <a:lstStyle/>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2</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．方法体</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方法声明之后的一对大括号“</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以及之间的内容称作方法的方法体。方法体的内容</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包括：</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1</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、局部变量</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声明；</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2</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Java</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语句。</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82" y="2427695"/>
            <a:ext cx="4510120" cy="1471623"/>
          </a:xfrm>
          <a:prstGeom prst="rect">
            <a:avLst/>
          </a:prstGeom>
        </p:spPr>
      </p:pic>
      <p:sp>
        <p:nvSpPr>
          <p:cNvPr id="4" name="文本框 3"/>
          <p:cNvSpPr txBox="1"/>
          <p:nvPr/>
        </p:nvSpPr>
        <p:spPr>
          <a:xfrm>
            <a:off x="122350" y="4182021"/>
            <a:ext cx="8956298" cy="369332"/>
          </a:xfrm>
          <a:prstGeom prst="rect">
            <a:avLst/>
          </a:prstGeom>
          <a:noFill/>
        </p:spPr>
        <p:txBody>
          <a:bodyPr wrap="none" rtlCol="0">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注</a:t>
            </a:r>
            <a:r>
              <a:rPr kumimoji="1" lang="zh-CN" altLang="en-US" b="1" dirty="0" smtClean="0">
                <a:solidFill>
                  <a:srgbClr val="C00000"/>
                </a:solidFill>
                <a:latin typeface="微软雅黑" panose="020B0503020204020204" pitchFamily="34" charset="-122"/>
                <a:ea typeface="微软雅黑" panose="020B0503020204020204" pitchFamily="34" charset="-122"/>
              </a:rPr>
              <a:t>：和类的成员变量不同，局部变量只在声明它的方法内有效，且与声明的位置有关。</a:t>
            </a:r>
            <a:endParaRPr kumimoji="1" 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1663934"/>
      </p:ext>
    </p:extLst>
  </p:cSld>
  <p:clrMapOvr>
    <a:masterClrMapping/>
  </p:clrMapOvr>
  <p:transition spd="med" advClick="0" advTm="3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方法</a:t>
            </a:r>
            <a:endParaRPr lang="zh-CN" altLang="en-US" sz="3200" b="1" dirty="0">
              <a:blipFill>
                <a:blip r:embed="rId2"/>
                <a:stretch>
                  <a:fillRect/>
                </a:stretch>
              </a:blip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55" y="747434"/>
            <a:ext cx="6978033" cy="3779490"/>
          </a:xfrm>
          <a:prstGeom prst="rect">
            <a:avLst/>
          </a:prstGeom>
        </p:spPr>
      </p:pic>
    </p:spTree>
    <p:extLst>
      <p:ext uri="{BB962C8B-B14F-4D97-AF65-F5344CB8AC3E}">
        <p14:creationId xmlns:p14="http://schemas.microsoft.com/office/powerpoint/2010/main" val="3896254159"/>
      </p:ext>
    </p:extLst>
  </p:cSld>
  <p:clrMapOvr>
    <a:masterClrMapping/>
  </p:clrMapOvr>
  <p:transition spd="med" advClick="0" advTm="30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方法</a:t>
            </a:r>
            <a:endParaRPr lang="zh-CN" altLang="en-US" sz="3200" b="1" dirty="0">
              <a:blipFill>
                <a:blip r:embed="rId2"/>
                <a:stretch>
                  <a:fillRect/>
                </a:stretch>
              </a:blipFill>
            </a:endParaRPr>
          </a:p>
        </p:txBody>
      </p:sp>
      <p:sp>
        <p:nvSpPr>
          <p:cNvPr id="2" name="文本框 1"/>
          <p:cNvSpPr txBox="1"/>
          <p:nvPr/>
        </p:nvSpPr>
        <p:spPr>
          <a:xfrm>
            <a:off x="160986" y="708338"/>
            <a:ext cx="8956298" cy="1200329"/>
          </a:xfrm>
          <a:prstGeom prst="rect">
            <a:avLst/>
          </a:prstGeom>
          <a:noFill/>
        </p:spPr>
        <p:txBody>
          <a:bodyPr wrap="none" rtlCol="0">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区分成员变量和</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局部变量</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如果局部变量的名字与成员变量的名字</a:t>
            </a:r>
            <a:r>
              <a:rPr kumimoji="1" lang="zh-CN" altLang="en-US" b="1" dirty="0" smtClean="0">
                <a:solidFill>
                  <a:srgbClr val="C00000"/>
                </a:solidFill>
                <a:latin typeface="微软雅黑" panose="020B0503020204020204" pitchFamily="34" charset="-122"/>
                <a:ea typeface="微软雅黑" panose="020B0503020204020204" pitchFamily="34" charset="-122"/>
              </a:rPr>
              <a:t>相同</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，则</a:t>
            </a:r>
            <a:r>
              <a:rPr kumimoji="1" lang="zh-CN" altLang="en-US" b="1" dirty="0" smtClean="0">
                <a:solidFill>
                  <a:srgbClr val="C00000"/>
                </a:solidFill>
                <a:latin typeface="微软雅黑" panose="020B0503020204020204" pitchFamily="34" charset="-122"/>
                <a:ea typeface="微软雅黑" panose="020B0503020204020204" pitchFamily="34" charset="-122"/>
              </a:rPr>
              <a:t>成员变量被隐藏</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，即这个成员变量在这</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个方法内暂时失效。</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540" y="2015115"/>
            <a:ext cx="7755795" cy="1671660"/>
          </a:xfrm>
          <a:prstGeom prst="rect">
            <a:avLst/>
          </a:prstGeom>
        </p:spPr>
      </p:pic>
    </p:spTree>
    <p:extLst>
      <p:ext uri="{BB962C8B-B14F-4D97-AF65-F5344CB8AC3E}">
        <p14:creationId xmlns:p14="http://schemas.microsoft.com/office/powerpoint/2010/main" val="1435426160"/>
      </p:ext>
    </p:extLst>
  </p:cSld>
  <p:clrMapOvr>
    <a:masterClrMapping/>
  </p:clrMapOvr>
  <p:transition spd="med" advClick="0" advTm="300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方法</a:t>
            </a:r>
            <a:endParaRPr lang="zh-CN" altLang="en-US" sz="3200" b="1" dirty="0">
              <a:blipFill>
                <a:blip r:embed="rId2"/>
                <a:stretch>
                  <a:fillRect/>
                </a:stretch>
              </a:blipFill>
            </a:endParaRPr>
          </a:p>
        </p:txBody>
      </p:sp>
      <p:sp>
        <p:nvSpPr>
          <p:cNvPr id="2" name="文本框 1"/>
          <p:cNvSpPr txBox="1"/>
          <p:nvPr/>
        </p:nvSpPr>
        <p:spPr>
          <a:xfrm>
            <a:off x="160986" y="708338"/>
            <a:ext cx="7075976" cy="646331"/>
          </a:xfrm>
          <a:prstGeom prst="rect">
            <a:avLst/>
          </a:prstGeom>
          <a:noFill/>
        </p:spPr>
        <p:txBody>
          <a:bodyPr wrap="none" rtlCol="0">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区分成员变量和</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局部变量</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如果想在这个方法中</a:t>
            </a:r>
            <a:r>
              <a:rPr kumimoji="1" lang="zh-CN" altLang="en-US" b="1" dirty="0" smtClean="0">
                <a:solidFill>
                  <a:srgbClr val="C00000"/>
                </a:solidFill>
                <a:latin typeface="微软雅黑" panose="020B0503020204020204" pitchFamily="34" charset="-122"/>
                <a:ea typeface="微软雅黑" panose="020B0503020204020204" pitchFamily="34" charset="-122"/>
              </a:rPr>
              <a:t>使用</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被隐藏的成员变量，必须使用关键字</a:t>
            </a:r>
            <a:r>
              <a:rPr kumimoji="1" lang="en-US" altLang="zh-CN" b="1" dirty="0" smtClean="0">
                <a:solidFill>
                  <a:srgbClr val="C00000"/>
                </a:solidFill>
                <a:latin typeface="微软雅黑" panose="020B0503020204020204" pitchFamily="34" charset="-122"/>
                <a:ea typeface="微软雅黑" panose="020B0503020204020204" pitchFamily="34" charset="-122"/>
              </a:rPr>
              <a:t>this</a:t>
            </a:r>
            <a:r>
              <a:rPr kumimoji="1" lang="zh-CN" altLang="en-US" b="1" dirty="0" smtClean="0">
                <a:solidFill>
                  <a:srgbClr val="C00000"/>
                </a:solidFill>
                <a:latin typeface="微软雅黑" panose="020B0503020204020204" pitchFamily="34" charset="-122"/>
                <a:ea typeface="微软雅黑" panose="020B0503020204020204" pitchFamily="34" charset="-122"/>
              </a:rPr>
              <a:t>：</a:t>
            </a:r>
            <a:endParaRPr kumimoji="1" lang="en-US" b="1" dirty="0">
              <a:solidFill>
                <a:srgbClr val="C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591" y="1461117"/>
            <a:ext cx="6544172" cy="2012028"/>
          </a:xfrm>
          <a:prstGeom prst="rect">
            <a:avLst/>
          </a:prstGeom>
        </p:spPr>
      </p:pic>
    </p:spTree>
    <p:extLst>
      <p:ext uri="{BB962C8B-B14F-4D97-AF65-F5344CB8AC3E}">
        <p14:creationId xmlns:p14="http://schemas.microsoft.com/office/powerpoint/2010/main" val="2347522273"/>
      </p:ext>
    </p:extLst>
  </p:cSld>
  <p:clrMapOvr>
    <a:masterClrMapping/>
  </p:clrMapOvr>
  <p:transition spd="med" advClick="0" advTm="30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需要注意的问题</a:t>
            </a:r>
            <a:endParaRPr lang="zh-CN" altLang="en-US" sz="3200" b="1" dirty="0">
              <a:blipFill>
                <a:blip r:embed="rId2"/>
                <a:stretch>
                  <a:fillRect/>
                </a:stretch>
              </a:blipFill>
            </a:endParaRPr>
          </a:p>
        </p:txBody>
      </p:sp>
      <p:sp>
        <p:nvSpPr>
          <p:cNvPr id="3" name="矩形 2"/>
          <p:cNvSpPr/>
          <p:nvPr/>
        </p:nvSpPr>
        <p:spPr>
          <a:xfrm>
            <a:off x="0" y="760766"/>
            <a:ext cx="8712558" cy="1477328"/>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类体的内容由两部分构成：一部分是变量的声明，另一部分是方法的定义</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成员变量的操作只能放在方法中，方法可以对成员变量和该方法体中声明的局部变量进行操作。在声明成员变量时可以同时赋予初值，但是</a:t>
            </a:r>
            <a:r>
              <a:rPr kumimoji="1" lang="zh-CN" altLang="en-US" b="1" dirty="0">
                <a:solidFill>
                  <a:srgbClr val="C00000"/>
                </a:solidFill>
                <a:latin typeface="微软雅黑" panose="020B0503020204020204" pitchFamily="34" charset="-122"/>
                <a:ea typeface="微软雅黑" panose="020B0503020204020204" pitchFamily="34" charset="-122"/>
              </a:rPr>
              <a:t>不可以在类体中有单独的赋值语句</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（不可以有变量的声明和方法的定义以外的其它语句</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3" y="2284045"/>
            <a:ext cx="6750936" cy="2571289"/>
          </a:xfrm>
          <a:prstGeom prst="rect">
            <a:avLst/>
          </a:prstGeom>
        </p:spPr>
      </p:pic>
    </p:spTree>
    <p:extLst>
      <p:ext uri="{BB962C8B-B14F-4D97-AF65-F5344CB8AC3E}">
        <p14:creationId xmlns:p14="http://schemas.microsoft.com/office/powerpoint/2010/main" val="4225472327"/>
      </p:ext>
    </p:extLst>
  </p:cSld>
  <p:clrMapOvr>
    <a:masterClrMapping/>
  </p:clrMapOvr>
  <p:transition spd="med" advClick="0" advTm="30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类的</a:t>
            </a:r>
            <a:r>
              <a:rPr lang="en-US" altLang="zh-CN" sz="3200" b="1" dirty="0" smtClean="0">
                <a:blipFill>
                  <a:blip r:embed="rId2"/>
                  <a:stretch>
                    <a:fillRect/>
                  </a:stretch>
                </a:blipFill>
              </a:rPr>
              <a:t>UML</a:t>
            </a:r>
            <a:r>
              <a:rPr lang="zh-CN" altLang="en-US" sz="3200" b="1" dirty="0" smtClean="0">
                <a:blipFill>
                  <a:blip r:embed="rId2"/>
                  <a:stretch>
                    <a:fillRect/>
                  </a:stretch>
                </a:blipFill>
              </a:rPr>
              <a:t>类图</a:t>
            </a:r>
            <a:endParaRPr lang="zh-CN" altLang="en-US" sz="3200" b="1" dirty="0">
              <a:blipFill>
                <a:blip r:embed="rId2"/>
                <a:stretch>
                  <a:fillRect/>
                </a:stretch>
              </a:blipFill>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35" y="756793"/>
            <a:ext cx="3857128" cy="3650663"/>
          </a:xfrm>
          <a:prstGeom prst="rect">
            <a:avLst/>
          </a:prstGeom>
        </p:spPr>
      </p:pic>
      <p:sp>
        <p:nvSpPr>
          <p:cNvPr id="9" name="矩形 8"/>
          <p:cNvSpPr/>
          <p:nvPr/>
        </p:nvSpPr>
        <p:spPr>
          <a:xfrm>
            <a:off x="4307983" y="959982"/>
            <a:ext cx="4572000" cy="2677656"/>
          </a:xfrm>
          <a:prstGeom prst="rect">
            <a:avLst/>
          </a:prstGeom>
        </p:spPr>
        <p:txBody>
          <a:bodyPr>
            <a:spAutoFit/>
          </a:bodyPr>
          <a:lstStyle/>
          <a:p>
            <a:pPr algn="just" eaLnBrk="1" hangingPunct="1">
              <a:spcBef>
                <a:spcPct val="20000"/>
              </a:spcBef>
            </a:pPr>
            <a:r>
              <a:rPr kumimoji="1" lang="zh-CN" altLang="en-US" sz="2400" b="1" dirty="0">
                <a:solidFill>
                  <a:schemeClr val="accent2">
                    <a:lumMod val="75000"/>
                  </a:schemeClr>
                </a:solidFill>
                <a:latin typeface="微软雅黑" panose="020B0503020204020204" pitchFamily="34" charset="-122"/>
                <a:ea typeface="微软雅黑" panose="020B0503020204020204" pitchFamily="34" charset="-122"/>
              </a:rPr>
              <a:t>第1层是名字层</a:t>
            </a:r>
            <a:r>
              <a:rPr kumimoji="1" lang="zh-CN" altLang="en-US" sz="2400" b="1" dirty="0" smtClean="0">
                <a:solidFill>
                  <a:schemeClr val="accent2">
                    <a:lumMod val="75000"/>
                  </a:schemeClr>
                </a:solidFill>
                <a:latin typeface="微软雅黑" panose="020B0503020204020204" pitchFamily="34" charset="-122"/>
                <a:ea typeface="微软雅黑" panose="020B0503020204020204" pitchFamily="34" charset="-122"/>
              </a:rPr>
              <a:t>；</a:t>
            </a:r>
            <a:endParaRPr kumimoji="1" lang="en-US" altLang="zh-CN" sz="2400" b="1" dirty="0" smtClean="0">
              <a:solidFill>
                <a:schemeClr val="accent2">
                  <a:lumMod val="75000"/>
                </a:schemeClr>
              </a:solidFill>
              <a:latin typeface="微软雅黑" panose="020B0503020204020204" pitchFamily="34" charset="-122"/>
              <a:ea typeface="微软雅黑" panose="020B0503020204020204" pitchFamily="34" charset="-122"/>
            </a:endParaRPr>
          </a:p>
          <a:p>
            <a:pPr algn="just" eaLnBrk="1" hangingPunct="1">
              <a:spcBef>
                <a:spcPct val="20000"/>
              </a:spcBef>
            </a:pPr>
            <a:endPar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endParaRPr>
          </a:p>
          <a:p>
            <a:pPr algn="just" eaLnBrk="1" hangingPunct="1">
              <a:spcBef>
                <a:spcPct val="20000"/>
              </a:spcBef>
            </a:pPr>
            <a:endParaRPr kumimoji="1" lang="zh-CN" altLang="en-US" b="1" dirty="0">
              <a:solidFill>
                <a:schemeClr val="accent2">
                  <a:lumMod val="75000"/>
                </a:schemeClr>
              </a:solidFill>
              <a:latin typeface="微软雅黑" panose="020B0503020204020204" pitchFamily="34" charset="-122"/>
              <a:ea typeface="微软雅黑" panose="020B0503020204020204" pitchFamily="34" charset="-122"/>
            </a:endParaRPr>
          </a:p>
          <a:p>
            <a:pPr algn="just" eaLnBrk="1" hangingPunct="1">
              <a:spcBef>
                <a:spcPct val="20000"/>
              </a:spcBef>
            </a:pPr>
            <a:r>
              <a:rPr kumimoji="1" lang="zh-CN" altLang="en-US" sz="2400" b="1" dirty="0">
                <a:solidFill>
                  <a:schemeClr val="accent2">
                    <a:lumMod val="75000"/>
                  </a:schemeClr>
                </a:solidFill>
                <a:latin typeface="微软雅黑" panose="020B0503020204020204" pitchFamily="34" charset="-122"/>
                <a:ea typeface="微软雅黑" panose="020B0503020204020204" pitchFamily="34" charset="-122"/>
              </a:rPr>
              <a:t>第2层是变量层，也称属性层</a:t>
            </a:r>
            <a:r>
              <a:rPr kumimoji="1" lang="zh-CN" altLang="en-US" sz="2400" b="1" dirty="0" smtClean="0">
                <a:solidFill>
                  <a:schemeClr val="accent2">
                    <a:lumMod val="75000"/>
                  </a:schemeClr>
                </a:solidFill>
                <a:latin typeface="微软雅黑" panose="020B0503020204020204" pitchFamily="34" charset="-122"/>
                <a:ea typeface="微软雅黑" panose="020B0503020204020204" pitchFamily="34" charset="-122"/>
              </a:rPr>
              <a:t>；</a:t>
            </a:r>
            <a:endParaRPr kumimoji="1" lang="en-US" altLang="zh-CN" sz="2400" b="1" dirty="0" smtClean="0">
              <a:solidFill>
                <a:schemeClr val="accent2">
                  <a:lumMod val="75000"/>
                </a:schemeClr>
              </a:solidFill>
              <a:latin typeface="微软雅黑" panose="020B0503020204020204" pitchFamily="34" charset="-122"/>
              <a:ea typeface="微软雅黑" panose="020B0503020204020204" pitchFamily="34" charset="-122"/>
            </a:endParaRPr>
          </a:p>
          <a:p>
            <a:pPr algn="just" eaLnBrk="1" hangingPunct="1">
              <a:spcBef>
                <a:spcPct val="20000"/>
              </a:spcBef>
            </a:pPr>
            <a:endParaRPr kumimoji="1" lang="en-US" altLang="zh-CN" b="1" dirty="0">
              <a:solidFill>
                <a:schemeClr val="accent2">
                  <a:lumMod val="75000"/>
                </a:schemeClr>
              </a:solidFill>
              <a:latin typeface="微软雅黑" panose="020B0503020204020204" pitchFamily="34" charset="-122"/>
              <a:ea typeface="微软雅黑" panose="020B0503020204020204" pitchFamily="34" charset="-122"/>
            </a:endParaRPr>
          </a:p>
          <a:p>
            <a:pPr algn="just" eaLnBrk="1" hangingPunct="1">
              <a:spcBef>
                <a:spcPct val="20000"/>
              </a:spcBef>
            </a:pPr>
            <a:endParaRPr kumimoji="1" lang="zh-CN" altLang="en-US" b="1" dirty="0">
              <a:solidFill>
                <a:schemeClr val="accent2">
                  <a:lumMod val="75000"/>
                </a:schemeClr>
              </a:solidFill>
              <a:latin typeface="微软雅黑" panose="020B0503020204020204" pitchFamily="34" charset="-122"/>
              <a:ea typeface="微软雅黑" panose="020B0503020204020204" pitchFamily="34" charset="-122"/>
            </a:endParaRPr>
          </a:p>
          <a:p>
            <a:pPr algn="just" eaLnBrk="1" hangingPunct="1">
              <a:spcBef>
                <a:spcPct val="20000"/>
              </a:spcBef>
            </a:pPr>
            <a:r>
              <a:rPr kumimoji="1" lang="zh-CN" altLang="en-US" sz="2400" b="1" dirty="0">
                <a:solidFill>
                  <a:schemeClr val="accent2">
                    <a:lumMod val="75000"/>
                  </a:schemeClr>
                </a:solidFill>
                <a:latin typeface="微软雅黑" panose="020B0503020204020204" pitchFamily="34" charset="-122"/>
                <a:ea typeface="微软雅黑" panose="020B0503020204020204" pitchFamily="34" charset="-122"/>
              </a:rPr>
              <a:t>第3层是方法层，也称操作层。</a:t>
            </a:r>
            <a:endParaRPr kumimoji="1" lang="en-US" altLang="zh-CN" sz="2400" b="1" dirty="0">
              <a:solidFill>
                <a:schemeClr val="accent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6603210"/>
      </p:ext>
    </p:extLst>
  </p:cSld>
  <p:clrMapOvr>
    <a:masterClrMapping/>
  </p:clrMapOvr>
  <p:transition spd="med" advClick="0" advTm="3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构造方法与对象的创建</a:t>
            </a:r>
            <a:endParaRPr lang="zh-CN" altLang="en-US" sz="3200" b="1" dirty="0">
              <a:blipFill>
                <a:blip r:embed="rId2"/>
                <a:stretch>
                  <a:fillRect/>
                </a:stretch>
              </a:blipFill>
            </a:endParaRPr>
          </a:p>
        </p:txBody>
      </p:sp>
      <p:sp>
        <p:nvSpPr>
          <p:cNvPr id="2" name="矩形 1"/>
          <p:cNvSpPr/>
          <p:nvPr/>
        </p:nvSpPr>
        <p:spPr>
          <a:xfrm>
            <a:off x="48418" y="651088"/>
            <a:ext cx="8953914" cy="1754326"/>
          </a:xfrm>
          <a:prstGeom prst="rect">
            <a:avLst/>
          </a:prstGeom>
        </p:spPr>
        <p:txBody>
          <a:bodyPr wrap="square">
            <a:spAutoFit/>
          </a:bodyPr>
          <a:lstStyle/>
          <a:p>
            <a:pPr algn="just" eaLnBrk="1" hangingPunct="1">
              <a:lnSpc>
                <a:spcPct val="120000"/>
              </a:lnSpc>
              <a:spcBef>
                <a:spcPct val="20000"/>
              </a:spcBef>
            </a:pP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类是面向对象语言中最重用的一种数据类型，那么就可以用它来声明变量。在面向对象语言中，</a:t>
            </a:r>
            <a:r>
              <a:rPr kumimoji="1" lang="zh-CN" altLang="en-US" b="1" dirty="0">
                <a:solidFill>
                  <a:srgbClr val="C00000"/>
                </a:solidFill>
                <a:latin typeface="微软雅黑" panose="020B0503020204020204" pitchFamily="34" charset="-122"/>
                <a:ea typeface="微软雅黑" panose="020B0503020204020204" pitchFamily="34" charset="-122"/>
              </a:rPr>
              <a:t>用类声明的变量被称作对象</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。和基本数据类型不同，在用类声明对象后，还必须要创建对象，即为声明的对象分配变量(确定对象所具有的属性)，当使用一个类创建一个对象时，也称给出了这个类的一个实例。通俗的讲，</a:t>
            </a:r>
            <a:r>
              <a:rPr kumimoji="1" lang="zh-CN" altLang="en-US" b="1" dirty="0">
                <a:solidFill>
                  <a:srgbClr val="C00000"/>
                </a:solidFill>
                <a:latin typeface="微软雅黑" panose="020B0503020204020204" pitchFamily="34" charset="-122"/>
                <a:ea typeface="微软雅黑" panose="020B0503020204020204" pitchFamily="34" charset="-122"/>
              </a:rPr>
              <a:t>类是创建对象的“模板”，没有类就没有对象</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。构造方法和对象的创建密切相关 </a:t>
            </a:r>
            <a:r>
              <a:rPr lang="zh-CN" altLang="en-US" b="1" dirty="0">
                <a:latin typeface="宋体" panose="02010600030101010101" pitchFamily="2" charset="-122"/>
              </a:rPr>
              <a:t>。</a:t>
            </a:r>
            <a:endParaRPr lang="en-US" altLang="zh-CN" b="1" dirty="0">
              <a:latin typeface="宋体" panose="02010600030101010101" pitchFamily="2" charset="-122"/>
            </a:endParaRPr>
          </a:p>
        </p:txBody>
      </p:sp>
    </p:spTree>
    <p:extLst>
      <p:ext uri="{BB962C8B-B14F-4D97-AF65-F5344CB8AC3E}">
        <p14:creationId xmlns:p14="http://schemas.microsoft.com/office/powerpoint/2010/main" val="904724337"/>
      </p:ext>
    </p:extLst>
  </p:cSld>
  <p:clrMapOvr>
    <a:masterClrMapping/>
  </p:clrMapOvr>
  <p:transition spd="med" advClick="0" advTm="30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构造</a:t>
            </a:r>
            <a:r>
              <a:rPr lang="zh-CN" altLang="en-US" sz="3200" b="1" dirty="0">
                <a:blipFill>
                  <a:blip r:embed="rId2"/>
                  <a:stretch>
                    <a:fillRect/>
                  </a:stretch>
                </a:blipFill>
              </a:rPr>
              <a:t>方法与对象的创建</a:t>
            </a:r>
          </a:p>
        </p:txBody>
      </p:sp>
      <p:sp>
        <p:nvSpPr>
          <p:cNvPr id="3" name="矩形 2"/>
          <p:cNvSpPr/>
          <p:nvPr/>
        </p:nvSpPr>
        <p:spPr>
          <a:xfrm>
            <a:off x="53186" y="702604"/>
            <a:ext cx="9155208" cy="3416320"/>
          </a:xfrm>
          <a:prstGeom prst="rect">
            <a:avLst/>
          </a:prstGeom>
        </p:spPr>
        <p:txBody>
          <a:bodyPr wrap="square">
            <a:spAutoFit/>
          </a:bodyPr>
          <a:lstStyle/>
          <a:p>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构造方法</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构造</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方法是一种特殊方法，它的名字必须与它所在的类的名字完全相同，而且没有类型。</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允许</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一个类中编写若干个构造方法，但</a:t>
            </a:r>
            <a:r>
              <a:rPr kumimoji="1" lang="zh-CN" altLang="en-US" b="1" dirty="0">
                <a:solidFill>
                  <a:srgbClr val="C00000"/>
                </a:solidFill>
                <a:latin typeface="微软雅黑" panose="020B0503020204020204" pitchFamily="34" charset="-122"/>
                <a:ea typeface="微软雅黑" panose="020B0503020204020204" pitchFamily="34" charset="-122"/>
              </a:rPr>
              <a:t>必须保证他们的参数不同</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，即参数的个数不同，或者是参数的类型不同。 </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需要</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注意的是</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1</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如果类中没有编写构造方法，系统会默认该类只有一个构造方法，该默认的构造方法是无参数的，且方法体中没有语句</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err="1" smtClean="0">
                <a:solidFill>
                  <a:schemeClr val="accent2">
                    <a:lumMod val="75000"/>
                  </a:schemeClr>
                </a:solidFill>
                <a:latin typeface="微软雅黑" panose="020B0503020204020204" pitchFamily="34" charset="-122"/>
                <a:ea typeface="微软雅黑" panose="020B0503020204020204" pitchFamily="34" charset="-122"/>
              </a:rPr>
              <a:t>Lader</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a:t>
            </a:r>
          </a:p>
          <a:p>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a:t>
            </a:r>
          </a:p>
          <a:p>
            <a:endParaRPr kumimoji="1" lang="zh-CN" altLang="en-US" b="1" dirty="0">
              <a:solidFill>
                <a:schemeClr val="accent2">
                  <a:lumMod val="7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2</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）如果类里定义了一个或多个构造方法，那么</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Java</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不提供默认的构造方法 。 </a:t>
            </a:r>
          </a:p>
        </p:txBody>
      </p:sp>
    </p:spTree>
    <p:extLst>
      <p:ext uri="{BB962C8B-B14F-4D97-AF65-F5344CB8AC3E}">
        <p14:creationId xmlns:p14="http://schemas.microsoft.com/office/powerpoint/2010/main" val="3151006637"/>
      </p:ext>
    </p:extLst>
  </p:cSld>
  <p:clrMapOvr>
    <a:masterClrMapping/>
  </p:clrMapOvr>
  <p:transition spd="med" advClick="0" advTm="30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构造</a:t>
            </a:r>
            <a:r>
              <a:rPr lang="zh-CN" altLang="en-US" sz="3200" b="1" dirty="0">
                <a:blipFill>
                  <a:blip r:embed="rId2"/>
                  <a:stretch>
                    <a:fillRect/>
                  </a:stretch>
                </a:blipFill>
              </a:rPr>
              <a:t>方法与对象的创建</a:t>
            </a:r>
          </a:p>
        </p:txBody>
      </p:sp>
      <p:sp>
        <p:nvSpPr>
          <p:cNvPr id="3" name="矩形 2"/>
          <p:cNvSpPr/>
          <p:nvPr/>
        </p:nvSpPr>
        <p:spPr>
          <a:xfrm>
            <a:off x="53186" y="702604"/>
            <a:ext cx="9155208" cy="2862322"/>
          </a:xfrm>
          <a:prstGeom prst="rect">
            <a:avLst/>
          </a:prstGeom>
        </p:spPr>
        <p:txBody>
          <a:bodyPr wrap="square">
            <a:spAutoFit/>
          </a:bodyPr>
          <a:lstStyle/>
          <a:p>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创建</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对象</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1.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对象</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声明，一般格式为：</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类的名字 对象名字；</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如：</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accent2">
                    <a:lumMod val="75000"/>
                  </a:schemeClr>
                </a:solidFill>
                <a:latin typeface="微软雅黑" panose="020B0503020204020204" pitchFamily="34" charset="-122"/>
                <a:ea typeface="微软雅黑" panose="020B0503020204020204" pitchFamily="34" charset="-122"/>
              </a:rPr>
              <a:t>     </a:t>
            </a:r>
            <a:r>
              <a:rPr kumimoji="1" lang="en-US" altLang="zh-CN" b="1" dirty="0" err="1">
                <a:solidFill>
                  <a:schemeClr val="accent2">
                    <a:lumMod val="75000"/>
                  </a:schemeClr>
                </a:solidFill>
                <a:latin typeface="微软雅黑" panose="020B0503020204020204" pitchFamily="34" charset="-122"/>
                <a:ea typeface="微软雅黑" panose="020B0503020204020204" pitchFamily="34" charset="-122"/>
              </a:rPr>
              <a:t>Lader</a:t>
            </a:r>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 </a:t>
            </a:r>
            <a:r>
              <a:rPr kumimoji="1" lang="en-US" altLang="zh-CN" b="1" dirty="0" err="1">
                <a:solidFill>
                  <a:schemeClr val="accent2">
                    <a:lumMod val="75000"/>
                  </a:schemeClr>
                </a:solidFill>
                <a:latin typeface="微软雅黑" panose="020B0503020204020204" pitchFamily="34" charset="-122"/>
                <a:ea typeface="微软雅黑" panose="020B0503020204020204" pitchFamily="34" charset="-122"/>
              </a:rPr>
              <a:t>lader</a:t>
            </a:r>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 ; </a:t>
            </a:r>
            <a:endPar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2</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为</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声明的对象分配内存 </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使用</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new</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运算符和类的构造方法为声明对象分配变量，即创建对象</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err="1" smtClean="0">
                <a:solidFill>
                  <a:schemeClr val="accent2">
                    <a:lumMod val="75000"/>
                  </a:schemeClr>
                </a:solidFill>
                <a:latin typeface="微软雅黑" panose="020B0503020204020204" pitchFamily="34" charset="-122"/>
                <a:ea typeface="微软雅黑" panose="020B0503020204020204" pitchFamily="34" charset="-122"/>
              </a:rPr>
              <a:t>lader</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 </a:t>
            </a:r>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=new </a:t>
            </a:r>
            <a:r>
              <a:rPr kumimoji="1" lang="en-US" altLang="zh-CN" b="1" dirty="0" err="1">
                <a:solidFill>
                  <a:schemeClr val="accent2">
                    <a:lumMod val="75000"/>
                  </a:schemeClr>
                </a:solidFill>
                <a:latin typeface="微软雅黑" panose="020B0503020204020204" pitchFamily="34" charset="-122"/>
                <a:ea typeface="微软雅黑" panose="020B0503020204020204" pitchFamily="34" charset="-122"/>
              </a:rPr>
              <a:t>Lader</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a:t>
            </a:r>
            <a:endParaRPr kumimoji="1" lang="en-US" altLang="zh-CN" b="1" dirty="0">
              <a:solidFill>
                <a:schemeClr val="accent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994103"/>
      </p:ext>
    </p:extLst>
  </p:cSld>
  <p:clrMapOvr>
    <a:masterClrMapping/>
  </p:clrMapOvr>
  <p:transition spd="med" advClick="0" advTm="30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ChangeArrowheads="1"/>
          </p:cNvSpPr>
          <p:nvPr/>
        </p:nvSpPr>
        <p:spPr bwMode="auto">
          <a:xfrm>
            <a:off x="656972" y="352576"/>
            <a:ext cx="5257800" cy="4655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marL="476250" indent="-47625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fontAlgn="t" hangingPunct="1"/>
            <a:endParaRPr lang="zh-CN" altLang="en-US" sz="1600" b="1" dirty="0">
              <a:solidFill>
                <a:srgbClr val="3333FF"/>
              </a:solidFill>
              <a:latin typeface="Tahoma" panose="020B0604030504040204" pitchFamily="34" charset="0"/>
            </a:endParaRPr>
          </a:p>
          <a:p>
            <a:pPr algn="just" eaLnBrk="1" fontAlgn="t" hangingPunct="1">
              <a:spcBef>
                <a:spcPct val="50000"/>
              </a:spcBef>
              <a:buClr>
                <a:srgbClr val="3333FF"/>
              </a:buClr>
              <a:buSzPct val="150000"/>
              <a:buFont typeface="Wingdings" panose="05000000000000000000" pitchFamily="2" charset="2"/>
              <a:buChar char="§"/>
            </a:pPr>
            <a:r>
              <a:rPr lang="zh-CN" altLang="en-US" sz="1600" b="1" dirty="0" smtClean="0">
                <a:solidFill>
                  <a:schemeClr val="bg1"/>
                </a:solidFill>
                <a:latin typeface="微软雅黑" panose="020B0503020204020204" pitchFamily="34" charset="-122"/>
                <a:ea typeface="微软雅黑" panose="020B0503020204020204" pitchFamily="34" charset="-122"/>
              </a:rPr>
              <a:t>面向对象</a:t>
            </a:r>
            <a:r>
              <a:rPr lang="zh-CN" altLang="en-US" sz="1600" b="1" dirty="0">
                <a:solidFill>
                  <a:schemeClr val="bg1"/>
                </a:solidFill>
                <a:latin typeface="微软雅黑" panose="020B0503020204020204" pitchFamily="34" charset="-122"/>
                <a:ea typeface="微软雅黑" panose="020B0503020204020204" pitchFamily="34" charset="-122"/>
              </a:rPr>
              <a:t>的特性</a:t>
            </a:r>
          </a:p>
          <a:p>
            <a:pPr algn="just" eaLnBrk="1" fontAlgn="t" hangingPunct="1">
              <a:spcBef>
                <a:spcPct val="50000"/>
              </a:spcBef>
              <a:buClr>
                <a:srgbClr val="3333FF"/>
              </a:buClr>
              <a:buSzPct val="150000"/>
              <a:buFont typeface="Wingdings" panose="05000000000000000000" pitchFamily="2" charset="2"/>
              <a:buChar char="§"/>
            </a:pPr>
            <a:r>
              <a:rPr lang="zh-CN" altLang="en-US" sz="1600" b="1" dirty="0">
                <a:solidFill>
                  <a:schemeClr val="bg1"/>
                </a:solidFill>
                <a:latin typeface="微软雅黑" panose="020B0503020204020204" pitchFamily="34" charset="-122"/>
                <a:ea typeface="微软雅黑" panose="020B0503020204020204" pitchFamily="34" charset="-122"/>
              </a:rPr>
              <a:t>类</a:t>
            </a:r>
          </a:p>
          <a:p>
            <a:pPr algn="just" eaLnBrk="1" fontAlgn="t" hangingPunct="1">
              <a:spcBef>
                <a:spcPct val="50000"/>
              </a:spcBef>
              <a:buClr>
                <a:srgbClr val="3333FF"/>
              </a:buClr>
              <a:buSzPct val="150000"/>
              <a:buFont typeface="Wingdings" panose="05000000000000000000" pitchFamily="2" charset="2"/>
              <a:buChar char="§"/>
            </a:pPr>
            <a:r>
              <a:rPr lang="zh-CN" altLang="en-US" sz="1600" b="1" dirty="0">
                <a:solidFill>
                  <a:schemeClr val="bg1"/>
                </a:solidFill>
                <a:latin typeface="微软雅黑" panose="020B0503020204020204" pitchFamily="34" charset="-122"/>
                <a:ea typeface="微软雅黑" panose="020B0503020204020204" pitchFamily="34" charset="-122"/>
              </a:rPr>
              <a:t>构造方法与对象的创建</a:t>
            </a:r>
          </a:p>
          <a:p>
            <a:pPr algn="just" eaLnBrk="1" fontAlgn="t" hangingPunct="1">
              <a:spcBef>
                <a:spcPct val="50000"/>
              </a:spcBef>
              <a:buClr>
                <a:srgbClr val="3333FF"/>
              </a:buClr>
              <a:buSzPct val="150000"/>
              <a:buFont typeface="Wingdings" panose="05000000000000000000" pitchFamily="2" charset="2"/>
              <a:buChar char="§"/>
            </a:pPr>
            <a:r>
              <a:rPr lang="zh-CN" altLang="en-US" sz="1600" b="1" dirty="0">
                <a:solidFill>
                  <a:schemeClr val="bg1"/>
                </a:solidFill>
                <a:latin typeface="微软雅黑" panose="020B0503020204020204" pitchFamily="34" charset="-122"/>
                <a:ea typeface="微软雅黑" panose="020B0503020204020204" pitchFamily="34" charset="-122"/>
              </a:rPr>
              <a:t>参数传值</a:t>
            </a:r>
          </a:p>
          <a:p>
            <a:pPr algn="just" eaLnBrk="1" fontAlgn="t" hangingPunct="1">
              <a:spcBef>
                <a:spcPct val="50000"/>
              </a:spcBef>
              <a:buClr>
                <a:srgbClr val="3333FF"/>
              </a:buClr>
              <a:buSzPct val="150000"/>
              <a:buFont typeface="Wingdings" panose="05000000000000000000" pitchFamily="2" charset="2"/>
              <a:buChar char="§"/>
            </a:pPr>
            <a:r>
              <a:rPr lang="zh-CN" altLang="en-US" sz="1600" b="1" dirty="0">
                <a:solidFill>
                  <a:schemeClr val="bg1"/>
                </a:solidFill>
                <a:latin typeface="微软雅黑" panose="020B0503020204020204" pitchFamily="34" charset="-122"/>
                <a:ea typeface="微软雅黑" panose="020B0503020204020204" pitchFamily="34" charset="-122"/>
              </a:rPr>
              <a:t>对象的组合</a:t>
            </a:r>
          </a:p>
          <a:p>
            <a:pPr algn="just" eaLnBrk="1" fontAlgn="t" hangingPunct="1">
              <a:spcBef>
                <a:spcPct val="50000"/>
              </a:spcBef>
              <a:buClr>
                <a:srgbClr val="3333FF"/>
              </a:buClr>
              <a:buSzPct val="150000"/>
              <a:buFont typeface="Wingdings" panose="05000000000000000000" pitchFamily="2" charset="2"/>
              <a:buChar char="§"/>
            </a:pPr>
            <a:r>
              <a:rPr lang="zh-CN" altLang="en-US" sz="1600" b="1" dirty="0">
                <a:solidFill>
                  <a:schemeClr val="bg1"/>
                </a:solidFill>
                <a:latin typeface="微软雅黑" panose="020B0503020204020204" pitchFamily="34" charset="-122"/>
                <a:ea typeface="微软雅黑" panose="020B0503020204020204" pitchFamily="34" charset="-122"/>
              </a:rPr>
              <a:t>实例成员与类成员</a:t>
            </a:r>
          </a:p>
          <a:p>
            <a:pPr algn="just" eaLnBrk="1" fontAlgn="t" hangingPunct="1">
              <a:spcBef>
                <a:spcPct val="50000"/>
              </a:spcBef>
              <a:buClr>
                <a:srgbClr val="3333FF"/>
              </a:buClr>
              <a:buSzPct val="150000"/>
              <a:buFont typeface="Wingdings" panose="05000000000000000000" pitchFamily="2" charset="2"/>
              <a:buChar char="§"/>
            </a:pPr>
            <a:r>
              <a:rPr lang="zh-CN" altLang="en-US" sz="1600" b="1" dirty="0">
                <a:solidFill>
                  <a:schemeClr val="bg1"/>
                </a:solidFill>
                <a:latin typeface="微软雅黑" panose="020B0503020204020204" pitchFamily="34" charset="-122"/>
                <a:ea typeface="微软雅黑" panose="020B0503020204020204" pitchFamily="34" charset="-122"/>
              </a:rPr>
              <a:t>方法重载与多态</a:t>
            </a:r>
          </a:p>
          <a:p>
            <a:pPr algn="just" eaLnBrk="1" fontAlgn="t" hangingPunct="1">
              <a:spcBef>
                <a:spcPct val="50000"/>
              </a:spcBef>
              <a:buClr>
                <a:srgbClr val="3333FF"/>
              </a:buClr>
              <a:buSzPct val="150000"/>
              <a:buFont typeface="Wingdings" panose="05000000000000000000" pitchFamily="2" charset="2"/>
              <a:buChar char="§"/>
            </a:pPr>
            <a:r>
              <a:rPr lang="en-US" altLang="zh-CN" sz="1600" b="1" dirty="0">
                <a:solidFill>
                  <a:schemeClr val="bg1"/>
                </a:solidFill>
                <a:latin typeface="微软雅黑" panose="020B0503020204020204" pitchFamily="34" charset="-122"/>
                <a:ea typeface="微软雅黑" panose="020B0503020204020204" pitchFamily="34" charset="-122"/>
              </a:rPr>
              <a:t>this</a:t>
            </a:r>
            <a:r>
              <a:rPr lang="zh-CN" altLang="en-US" sz="1600" b="1" dirty="0">
                <a:solidFill>
                  <a:schemeClr val="bg1"/>
                </a:solidFill>
                <a:latin typeface="微软雅黑" panose="020B0503020204020204" pitchFamily="34" charset="-122"/>
                <a:ea typeface="微软雅黑" panose="020B0503020204020204" pitchFamily="34" charset="-122"/>
              </a:rPr>
              <a:t>关键字</a:t>
            </a:r>
          </a:p>
          <a:p>
            <a:pPr algn="just" eaLnBrk="1" fontAlgn="t" hangingPunct="1">
              <a:spcBef>
                <a:spcPct val="50000"/>
              </a:spcBef>
              <a:buClr>
                <a:srgbClr val="3333FF"/>
              </a:buClr>
              <a:buSzPct val="150000"/>
              <a:buFont typeface="Wingdings" panose="05000000000000000000" pitchFamily="2" charset="2"/>
              <a:buChar char="§"/>
            </a:pPr>
            <a:r>
              <a:rPr lang="zh-CN" altLang="en-US" sz="1600" b="1" dirty="0">
                <a:solidFill>
                  <a:schemeClr val="bg1"/>
                </a:solidFill>
                <a:latin typeface="微软雅黑" panose="020B0503020204020204" pitchFamily="34" charset="-122"/>
                <a:ea typeface="微软雅黑" panose="020B0503020204020204" pitchFamily="34" charset="-122"/>
              </a:rPr>
              <a:t>包</a:t>
            </a:r>
          </a:p>
          <a:p>
            <a:pPr algn="just" eaLnBrk="1" fontAlgn="t" hangingPunct="1">
              <a:spcBef>
                <a:spcPct val="50000"/>
              </a:spcBef>
              <a:buClr>
                <a:srgbClr val="3333FF"/>
              </a:buClr>
              <a:buSzPct val="150000"/>
              <a:buFont typeface="Wingdings" panose="05000000000000000000" pitchFamily="2" charset="2"/>
              <a:buChar char="§"/>
            </a:pPr>
            <a:r>
              <a:rPr lang="en-US" altLang="zh-CN" sz="1600" b="1" dirty="0">
                <a:solidFill>
                  <a:schemeClr val="bg1"/>
                </a:solidFill>
                <a:latin typeface="微软雅黑" panose="020B0503020204020204" pitchFamily="34" charset="-122"/>
                <a:ea typeface="微软雅黑" panose="020B0503020204020204" pitchFamily="34" charset="-122"/>
              </a:rPr>
              <a:t>import</a:t>
            </a:r>
            <a:r>
              <a:rPr lang="zh-CN" altLang="en-US" sz="1600" b="1" dirty="0">
                <a:solidFill>
                  <a:schemeClr val="bg1"/>
                </a:solidFill>
                <a:latin typeface="微软雅黑" panose="020B0503020204020204" pitchFamily="34" charset="-122"/>
                <a:ea typeface="微软雅黑" panose="020B0503020204020204" pitchFamily="34" charset="-122"/>
              </a:rPr>
              <a:t>语句，访问权限</a:t>
            </a:r>
          </a:p>
          <a:p>
            <a:pPr algn="just" eaLnBrk="1" fontAlgn="t" hangingPunct="1">
              <a:spcBef>
                <a:spcPct val="50000"/>
              </a:spcBef>
              <a:buClr>
                <a:srgbClr val="3333FF"/>
              </a:buClr>
              <a:buSzPct val="150000"/>
              <a:buFont typeface="Wingdings" panose="05000000000000000000" pitchFamily="2" charset="2"/>
              <a:buChar char="§"/>
            </a:pPr>
            <a:r>
              <a:rPr lang="zh-CN" altLang="en-US" sz="1600" b="1" dirty="0">
                <a:solidFill>
                  <a:schemeClr val="bg1"/>
                </a:solidFill>
                <a:latin typeface="微软雅黑" panose="020B0503020204020204" pitchFamily="34" charset="-122"/>
                <a:ea typeface="微软雅黑" panose="020B0503020204020204" pitchFamily="34" charset="-122"/>
              </a:rPr>
              <a:t>可变</a:t>
            </a:r>
            <a:r>
              <a:rPr lang="zh-CN" altLang="en-US" sz="1600" b="1" dirty="0" smtClean="0">
                <a:solidFill>
                  <a:schemeClr val="bg1"/>
                </a:solidFill>
                <a:latin typeface="微软雅黑" panose="020B0503020204020204" pitchFamily="34" charset="-122"/>
                <a:ea typeface="微软雅黑" panose="020B0503020204020204" pitchFamily="34" charset="-122"/>
              </a:rPr>
              <a:t>参数</a:t>
            </a:r>
            <a:endParaRPr lang="zh-CN" altLang="en-US" sz="1600" b="1" dirty="0">
              <a:solidFill>
                <a:schemeClr val="bg1"/>
              </a:solidFill>
              <a:latin typeface="微软雅黑" panose="020B0503020204020204" pitchFamily="34" charset="-122"/>
              <a:ea typeface="微软雅黑" panose="020B0503020204020204" pitchFamily="34" charset="-122"/>
            </a:endParaRPr>
          </a:p>
          <a:p>
            <a:pPr algn="just" eaLnBrk="1" fontAlgn="t" hangingPunct="1">
              <a:spcBef>
                <a:spcPct val="50000"/>
              </a:spcBef>
              <a:buClr>
                <a:srgbClr val="3333FF"/>
              </a:buClr>
              <a:buSzPct val="120000"/>
            </a:pPr>
            <a:endParaRPr lang="zh-CN" altLang="en-US" sz="1200" b="1" dirty="0">
              <a:latin typeface="Tahoma" panose="020B0604030504040204" pitchFamily="34" charset="0"/>
            </a:endParaRPr>
          </a:p>
        </p:txBody>
      </p:sp>
      <p:sp>
        <p:nvSpPr>
          <p:cNvPr id="7" name="矩形 6"/>
          <p:cNvSpPr/>
          <p:nvPr/>
        </p:nvSpPr>
        <p:spPr>
          <a:xfrm>
            <a:off x="548688" y="214606"/>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目录：</a:t>
            </a:r>
            <a:endParaRPr lang="zh-CN" altLang="en-US" sz="3200" b="1" dirty="0">
              <a:blipFill>
                <a:blip r:embed="rId2"/>
                <a:stretch>
                  <a:fillRect/>
                </a:stretch>
              </a:blipFill>
            </a:endParaRPr>
          </a:p>
        </p:txBody>
      </p:sp>
    </p:spTree>
    <p:extLst>
      <p:ext uri="{BB962C8B-B14F-4D97-AF65-F5344CB8AC3E}">
        <p14:creationId xmlns:p14="http://schemas.microsoft.com/office/powerpoint/2010/main" val="739163634"/>
      </p:ext>
    </p:extLst>
  </p:cSld>
  <p:clrMapOvr>
    <a:masterClrMapping/>
  </p:clrMapOvr>
  <p:transition spd="med" advClick="0" advTm="300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构造</a:t>
            </a:r>
            <a:r>
              <a:rPr lang="zh-CN" altLang="en-US" sz="3200" b="1" dirty="0">
                <a:blipFill>
                  <a:blip r:embed="rId2"/>
                  <a:stretch>
                    <a:fillRect/>
                  </a:stretch>
                </a:blipFill>
              </a:rPr>
              <a:t>方法与对象的创建</a:t>
            </a:r>
          </a:p>
        </p:txBody>
      </p:sp>
      <p:sp>
        <p:nvSpPr>
          <p:cNvPr id="3" name="矩形 2"/>
          <p:cNvSpPr/>
          <p:nvPr/>
        </p:nvSpPr>
        <p:spPr>
          <a:xfrm>
            <a:off x="53186" y="702604"/>
            <a:ext cx="9155208" cy="646331"/>
          </a:xfrm>
          <a:prstGeom prst="rect">
            <a:avLst/>
          </a:prstGeom>
        </p:spPr>
        <p:txBody>
          <a:bodyPr wrap="square">
            <a:spAutoFit/>
          </a:bodyPr>
          <a:lstStyle/>
          <a:p>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创建</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对象</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例子</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1</a:t>
            </a: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26922" y="1179606"/>
            <a:ext cx="7300779" cy="3805660"/>
          </a:xfrm>
          <a:prstGeom prst="rect">
            <a:avLst/>
          </a:prstGeom>
        </p:spPr>
      </p:pic>
    </p:spTree>
    <p:extLst>
      <p:ext uri="{BB962C8B-B14F-4D97-AF65-F5344CB8AC3E}">
        <p14:creationId xmlns:p14="http://schemas.microsoft.com/office/powerpoint/2010/main" val="1887989997"/>
      </p:ext>
    </p:extLst>
  </p:cSld>
  <p:clrMapOvr>
    <a:masterClrMapping/>
  </p:clrMapOvr>
  <p:transition spd="med" advClick="0" advTm="30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构造</a:t>
            </a:r>
            <a:r>
              <a:rPr lang="zh-CN" altLang="en-US" sz="3200" b="1" dirty="0">
                <a:blipFill>
                  <a:blip r:embed="rId2"/>
                  <a:stretch>
                    <a:fillRect/>
                  </a:stretch>
                </a:blipFill>
              </a:rPr>
              <a:t>方法与对象的创建</a:t>
            </a:r>
          </a:p>
        </p:txBody>
      </p:sp>
      <p:sp>
        <p:nvSpPr>
          <p:cNvPr id="3" name="矩形 2"/>
          <p:cNvSpPr/>
          <p:nvPr/>
        </p:nvSpPr>
        <p:spPr>
          <a:xfrm>
            <a:off x="53186" y="702604"/>
            <a:ext cx="9155208" cy="369332"/>
          </a:xfrm>
          <a:prstGeom prst="rect">
            <a:avLst/>
          </a:prstGeom>
        </p:spPr>
        <p:txBody>
          <a:bodyPr wrap="square">
            <a:spAutoFit/>
          </a:bodyPr>
          <a:lstStyle/>
          <a:p>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创建</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对象</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例子</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2</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7" y="1071936"/>
            <a:ext cx="5815055" cy="146209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177" y="2534034"/>
            <a:ext cx="5815055" cy="1524011"/>
          </a:xfrm>
          <a:prstGeom prst="rect">
            <a:avLst/>
          </a:prstGeom>
        </p:spPr>
      </p:pic>
    </p:spTree>
    <p:extLst>
      <p:ext uri="{BB962C8B-B14F-4D97-AF65-F5344CB8AC3E}">
        <p14:creationId xmlns:p14="http://schemas.microsoft.com/office/powerpoint/2010/main" val="1438187326"/>
      </p:ext>
    </p:extLst>
  </p:cSld>
  <p:clrMapOvr>
    <a:masterClrMapping/>
  </p:clrMapOvr>
  <p:transition spd="med" advClick="0" advTm="3000">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构造</a:t>
            </a:r>
            <a:r>
              <a:rPr lang="zh-CN" altLang="en-US" sz="3200" b="1" dirty="0">
                <a:blipFill>
                  <a:blip r:embed="rId2"/>
                  <a:stretch>
                    <a:fillRect/>
                  </a:stretch>
                </a:blipFill>
              </a:rPr>
              <a:t>方法与对象的创建</a:t>
            </a:r>
          </a:p>
        </p:txBody>
      </p:sp>
      <p:sp>
        <p:nvSpPr>
          <p:cNvPr id="3" name="矩形 2"/>
          <p:cNvSpPr/>
          <p:nvPr/>
        </p:nvSpPr>
        <p:spPr>
          <a:xfrm>
            <a:off x="53186" y="702604"/>
            <a:ext cx="9155208" cy="3693319"/>
          </a:xfrm>
          <a:prstGeom prst="rect">
            <a:avLst/>
          </a:prstGeom>
        </p:spPr>
        <p:txBody>
          <a:bodyPr wrap="square">
            <a:spAutoFit/>
          </a:bodyPr>
          <a:lstStyle/>
          <a:p>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创建</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对象</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3</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．对象的内存模型 </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1</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）声明对象时的内存</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模型</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2</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）对象分配内存后的内存</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模型</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当系统见到：</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Zhubajie</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 = new </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Xiyoujirenwu</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506" y="1926427"/>
            <a:ext cx="1619262" cy="1138246"/>
          </a:xfrm>
          <a:prstGeom prst="rect">
            <a:avLst/>
          </a:prstGeom>
        </p:spPr>
      </p:pic>
      <p:sp>
        <p:nvSpPr>
          <p:cNvPr id="4" name="文本框 3"/>
          <p:cNvSpPr txBox="1"/>
          <p:nvPr/>
        </p:nvSpPr>
        <p:spPr>
          <a:xfrm>
            <a:off x="4269347" y="3316309"/>
            <a:ext cx="2723823" cy="1200329"/>
          </a:xfrm>
          <a:prstGeom prst="rect">
            <a:avLst/>
          </a:prstGeom>
          <a:noFill/>
        </p:spPr>
        <p:txBody>
          <a:bodyPr wrap="none" rtlCol="0">
            <a:spAutoFit/>
          </a:bodyPr>
          <a:lstStyle/>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为成员变量分配内存空间</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返回内存位置的首地址</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8" name="直接箭头连接符 7"/>
          <p:cNvCxnSpPr/>
          <p:nvPr/>
        </p:nvCxnSpPr>
        <p:spPr>
          <a:xfrm flipV="1">
            <a:off x="3825025" y="3567448"/>
            <a:ext cx="482958" cy="3090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3805707" y="4018212"/>
            <a:ext cx="547352" cy="3026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578214"/>
      </p:ext>
    </p:extLst>
  </p:cSld>
  <p:clrMapOvr>
    <a:masterClrMapping/>
  </p:clrMapOvr>
  <p:transition spd="med" advClick="0" advTm="300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构造</a:t>
            </a:r>
            <a:r>
              <a:rPr lang="zh-CN" altLang="en-US" sz="3200" b="1" dirty="0">
                <a:blipFill>
                  <a:blip r:embed="rId2"/>
                  <a:stretch>
                    <a:fillRect/>
                  </a:stretch>
                </a:blipFill>
              </a:rPr>
              <a:t>方法与对象的创建</a:t>
            </a:r>
          </a:p>
        </p:txBody>
      </p:sp>
      <p:sp>
        <p:nvSpPr>
          <p:cNvPr id="3" name="矩形 2"/>
          <p:cNvSpPr/>
          <p:nvPr/>
        </p:nvSpPr>
        <p:spPr>
          <a:xfrm>
            <a:off x="53186" y="702604"/>
            <a:ext cx="9155208" cy="3693319"/>
          </a:xfrm>
          <a:prstGeom prst="rect">
            <a:avLst/>
          </a:prstGeom>
        </p:spPr>
        <p:txBody>
          <a:bodyPr wrap="square">
            <a:spAutoFit/>
          </a:bodyPr>
          <a:lstStyle/>
          <a:p>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创建</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对象</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95" y="1100026"/>
            <a:ext cx="5119725" cy="2814658"/>
          </a:xfrm>
          <a:prstGeom prst="rect">
            <a:avLst/>
          </a:prstGeom>
        </p:spPr>
      </p:pic>
    </p:spTree>
    <p:extLst>
      <p:ext uri="{BB962C8B-B14F-4D97-AF65-F5344CB8AC3E}">
        <p14:creationId xmlns:p14="http://schemas.microsoft.com/office/powerpoint/2010/main" val="2252686296"/>
      </p:ext>
    </p:extLst>
  </p:cSld>
  <p:clrMapOvr>
    <a:masterClrMapping/>
  </p:clrMapOvr>
  <p:transition spd="med" advClick="0" advTm="300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3"/>
                  <a:stretch>
                    <a:fillRect/>
                  </a:stretch>
                </a:blipFill>
              </a:rPr>
              <a:t>构造</a:t>
            </a:r>
            <a:r>
              <a:rPr lang="zh-CN" altLang="en-US" sz="3200" b="1" dirty="0">
                <a:blipFill>
                  <a:blip r:embed="rId3"/>
                  <a:stretch>
                    <a:fillRect/>
                  </a:stretch>
                </a:blipFill>
              </a:rPr>
              <a:t>方法与对象的创建</a:t>
            </a:r>
          </a:p>
        </p:txBody>
      </p:sp>
      <p:sp>
        <p:nvSpPr>
          <p:cNvPr id="3" name="矩形 2"/>
          <p:cNvSpPr/>
          <p:nvPr/>
        </p:nvSpPr>
        <p:spPr>
          <a:xfrm>
            <a:off x="53186" y="702604"/>
            <a:ext cx="9155208" cy="2308324"/>
          </a:xfrm>
          <a:prstGeom prst="rect">
            <a:avLst/>
          </a:prstGeom>
        </p:spPr>
        <p:txBody>
          <a:bodyPr wrap="square">
            <a:spAutoFit/>
          </a:bodyPr>
          <a:lstStyle/>
          <a:p>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创建</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对象</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4</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．创建多个不同的</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对象</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Zhubajie</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 = new </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XiyoujiRenwu</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p>
          <a:p>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Sunwukong</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 = new </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XiyoujiRenwu</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accent2">
                    <a:lumMod val="75000"/>
                  </a:schemeClr>
                </a:solidFill>
                <a:latin typeface="微软雅黑" panose="020B0503020204020204" pitchFamily="34" charset="-122"/>
                <a:ea typeface="微软雅黑" panose="020B0503020204020204" pitchFamily="34" charset="-122"/>
              </a:rPr>
              <a:t>当创建对象</a:t>
            </a:r>
            <a:r>
              <a:rPr kumimoji="1" lang="en-US" altLang="zh-CN" b="1" dirty="0" err="1" smtClean="0">
                <a:solidFill>
                  <a:schemeClr val="accent2">
                    <a:lumMod val="75000"/>
                  </a:schemeClr>
                </a:solidFill>
                <a:latin typeface="微软雅黑" panose="020B0503020204020204" pitchFamily="34" charset="-122"/>
                <a:ea typeface="微软雅黑" panose="020B0503020204020204" pitchFamily="34" charset="-122"/>
              </a:rPr>
              <a:t>zhubajie</a:t>
            </a:r>
            <a:r>
              <a:rPr kumimoji="1" lang="zh-CN" altLang="en-US" b="1" dirty="0" smtClean="0">
                <a:solidFill>
                  <a:schemeClr val="accent2">
                    <a:lumMod val="75000"/>
                  </a:schemeClr>
                </a:solidFill>
                <a:latin typeface="微软雅黑" panose="020B0503020204020204" pitchFamily="34" charset="-122"/>
                <a:ea typeface="微软雅黑" panose="020B0503020204020204" pitchFamily="34" charset="-122"/>
              </a:rPr>
              <a:t>时，</a:t>
            </a:r>
            <a:r>
              <a:rPr kumimoji="1" lang="en-US" altLang="zh-CN" b="1" dirty="0" err="1" smtClean="0">
                <a:solidFill>
                  <a:schemeClr val="accent2">
                    <a:lumMod val="75000"/>
                  </a:schemeClr>
                </a:solidFill>
                <a:latin typeface="微软雅黑" panose="020B0503020204020204" pitchFamily="34" charset="-122"/>
                <a:ea typeface="微软雅黑" panose="020B0503020204020204" pitchFamily="34" charset="-122"/>
              </a:rPr>
              <a:t>XiyoujiRenwu</a:t>
            </a:r>
            <a:r>
              <a:rPr kumimoji="1" lang="zh-CN" altLang="en-US" b="1" dirty="0" smtClean="0">
                <a:solidFill>
                  <a:schemeClr val="accent2">
                    <a:lumMod val="75000"/>
                  </a:schemeClr>
                </a:solidFill>
                <a:latin typeface="微软雅黑" panose="020B0503020204020204" pitchFamily="34" charset="-122"/>
                <a:ea typeface="微软雅黑" panose="020B0503020204020204" pitchFamily="34" charset="-122"/>
              </a:rPr>
              <a:t>类中的成员变量被分配内存空间，并返回一个</a:t>
            </a:r>
            <a:endPar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accent2">
                    <a:lumMod val="75000"/>
                  </a:schemeClr>
                </a:solidFill>
                <a:latin typeface="微软雅黑" panose="020B0503020204020204" pitchFamily="34" charset="-122"/>
                <a:ea typeface="微软雅黑" panose="020B0503020204020204" pitchFamily="34" charset="-122"/>
              </a:rPr>
              <a:t>引用给</a:t>
            </a:r>
            <a:r>
              <a:rPr kumimoji="1" lang="en-US" altLang="zh-CN" b="1" dirty="0" err="1" smtClean="0">
                <a:solidFill>
                  <a:schemeClr val="accent2">
                    <a:lumMod val="75000"/>
                  </a:schemeClr>
                </a:solidFill>
                <a:latin typeface="微软雅黑" panose="020B0503020204020204" pitchFamily="34" charset="-122"/>
                <a:ea typeface="微软雅黑" panose="020B0503020204020204" pitchFamily="34" charset="-122"/>
              </a:rPr>
              <a:t>zhubajie</a:t>
            </a:r>
            <a:r>
              <a:rPr kumimoji="1" lang="zh-CN" altLang="en-US" b="1" dirty="0">
                <a:solidFill>
                  <a:schemeClr val="accent2">
                    <a:lumMod val="75000"/>
                  </a:schemeClr>
                </a:solidFill>
                <a:latin typeface="微软雅黑" panose="020B0503020204020204" pitchFamily="34" charset="-122"/>
                <a:ea typeface="微软雅黑" panose="020B0503020204020204" pitchFamily="34" charset="-122"/>
              </a:rPr>
              <a:t>。</a:t>
            </a:r>
            <a:endParaRPr kumimoji="1" lang="en-US" altLang="zh-CN" b="1" dirty="0">
              <a:solidFill>
                <a:schemeClr val="accent2">
                  <a:lumMod val="75000"/>
                </a:schemeClr>
              </a:solidFill>
              <a:latin typeface="微软雅黑" panose="020B0503020204020204" pitchFamily="34" charset="-122"/>
              <a:ea typeface="微软雅黑" panose="020B0503020204020204" pitchFamily="34" charset="-122"/>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520427760"/>
              </p:ext>
            </p:extLst>
          </p:nvPr>
        </p:nvGraphicFramePr>
        <p:xfrm>
          <a:off x="149438" y="3010928"/>
          <a:ext cx="5029200" cy="2057400"/>
        </p:xfrm>
        <a:graphic>
          <a:graphicData uri="http://schemas.openxmlformats.org/presentationml/2006/ole">
            <mc:AlternateContent xmlns:mc="http://schemas.openxmlformats.org/markup-compatibility/2006">
              <mc:Choice xmlns:v="urn:schemas-microsoft-com:vml" Requires="v">
                <p:oleObj spid="_x0000_s12390" name="位图图像" r:id="rId4" imgW="4828571" imgH="1828571" progId="Paint.Picture">
                  <p:embed/>
                </p:oleObj>
              </mc:Choice>
              <mc:Fallback>
                <p:oleObj name="位图图像" r:id="rId4" imgW="4828571" imgH="1828571" progId="Paint.Picture">
                  <p:embed/>
                  <p:pic>
                    <p:nvPicPr>
                      <p:cNvPr id="27656"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438" y="3010928"/>
                        <a:ext cx="50292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72491861"/>
      </p:ext>
    </p:extLst>
  </p:cSld>
  <p:clrMapOvr>
    <a:masterClrMapping/>
  </p:clrMapOvr>
  <p:transition spd="med" advClick="0" advTm="3000">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构造</a:t>
            </a:r>
            <a:r>
              <a:rPr lang="zh-CN" altLang="en-US" sz="3200" b="1" dirty="0">
                <a:blipFill>
                  <a:blip r:embed="rId2"/>
                  <a:stretch>
                    <a:fillRect/>
                  </a:stretch>
                </a:blipFill>
              </a:rPr>
              <a:t>方法与对象的创建</a:t>
            </a:r>
          </a:p>
        </p:txBody>
      </p:sp>
      <p:sp>
        <p:nvSpPr>
          <p:cNvPr id="3" name="矩形 2"/>
          <p:cNvSpPr/>
          <p:nvPr/>
        </p:nvSpPr>
        <p:spPr>
          <a:xfrm>
            <a:off x="53186" y="702604"/>
            <a:ext cx="9155208" cy="646331"/>
          </a:xfrm>
          <a:prstGeom prst="rect">
            <a:avLst/>
          </a:prstGeom>
        </p:spPr>
        <p:txBody>
          <a:bodyPr wrap="square">
            <a:spAutoFit/>
          </a:bodyPr>
          <a:lstStyle/>
          <a:p>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使用</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对象</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06373" y="1057186"/>
            <a:ext cx="6709611" cy="2585323"/>
          </a:xfrm>
          <a:prstGeom prst="rect">
            <a:avLst/>
          </a:prstGeom>
        </p:spPr>
        <p:txBody>
          <a:bodyPr wrap="square">
            <a:spAutoFit/>
          </a:bodyPr>
          <a:lstStyle/>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1</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．通过使用运算符“</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对象操作自己的变量（对象的属性</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访问格式：</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accent2">
                    <a:lumMod val="75000"/>
                  </a:schemeClr>
                </a:solidFill>
                <a:latin typeface="微软雅黑" panose="020B0503020204020204" pitchFamily="34" charset="-122"/>
                <a:ea typeface="微软雅黑" panose="020B0503020204020204" pitchFamily="34" charset="-122"/>
              </a:rPr>
              <a:t>对象</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accent2">
                    <a:lumMod val="75000"/>
                  </a:schemeClr>
                </a:solidFill>
                <a:latin typeface="微软雅黑" panose="020B0503020204020204" pitchFamily="34" charset="-122"/>
                <a:ea typeface="微软雅黑" panose="020B0503020204020204" pitchFamily="34" charset="-122"/>
              </a:rPr>
              <a:t>变量</a:t>
            </a:r>
            <a:endPar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2</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．使用运算符“</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对象调用类中的方法（对象的</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功能）；</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accent2">
                    <a:lumMod val="75000"/>
                  </a:schemeClr>
                </a:solidFill>
                <a:latin typeface="微软雅黑" panose="020B0503020204020204" pitchFamily="34" charset="-122"/>
                <a:ea typeface="微软雅黑" panose="020B0503020204020204" pitchFamily="34" charset="-122"/>
              </a:rPr>
              <a:t>对象</a:t>
            </a:r>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accent2">
                    <a:lumMod val="75000"/>
                  </a:schemeClr>
                </a:solidFill>
                <a:latin typeface="微软雅黑" panose="020B0503020204020204" pitchFamily="34" charset="-122"/>
                <a:ea typeface="微软雅黑" panose="020B0503020204020204" pitchFamily="34" charset="-122"/>
              </a:rPr>
              <a:t>方法</a:t>
            </a:r>
            <a:endPar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endParaRPr>
          </a:p>
          <a:p>
            <a:endParaRPr kumimoji="1" lang="en-US" b="1" dirty="0">
              <a:solidFill>
                <a:schemeClr val="accent2">
                  <a:lumMod val="75000"/>
                </a:schemeClr>
              </a:solidFill>
              <a:latin typeface="微软雅黑" panose="020B0503020204020204" pitchFamily="34" charset="-122"/>
              <a:ea typeface="微软雅黑" panose="020B0503020204020204" pitchFamily="34" charset="-122"/>
            </a:endParaRP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3</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体现</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封装</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1688362"/>
      </p:ext>
    </p:extLst>
  </p:cSld>
  <p:clrMapOvr>
    <a:masterClrMapping/>
  </p:clrMapOvr>
  <p:transition spd="med" advClick="0" advTm="300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构造</a:t>
            </a:r>
            <a:r>
              <a:rPr lang="zh-CN" altLang="en-US" sz="3200" b="1" dirty="0">
                <a:blipFill>
                  <a:blip r:embed="rId2"/>
                  <a:stretch>
                    <a:fillRect/>
                  </a:stretch>
                </a:blipFill>
              </a:rPr>
              <a:t>方法与对象的创建</a:t>
            </a:r>
          </a:p>
        </p:txBody>
      </p:sp>
      <p:sp>
        <p:nvSpPr>
          <p:cNvPr id="3" name="矩形 2"/>
          <p:cNvSpPr/>
          <p:nvPr/>
        </p:nvSpPr>
        <p:spPr>
          <a:xfrm>
            <a:off x="53186" y="702604"/>
            <a:ext cx="9155208" cy="646331"/>
          </a:xfrm>
          <a:prstGeom prst="rect">
            <a:avLst/>
          </a:prstGeom>
        </p:spPr>
        <p:txBody>
          <a:bodyPr wrap="square">
            <a:spAutoFit/>
          </a:bodyPr>
          <a:lstStyle/>
          <a:p>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使用</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对象</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06373" y="1057186"/>
            <a:ext cx="6709611" cy="646331"/>
          </a:xfrm>
          <a:prstGeom prst="rect">
            <a:avLst/>
          </a:prstGeom>
        </p:spPr>
        <p:txBody>
          <a:bodyPr wrap="square">
            <a:spAutoFit/>
          </a:bodyPr>
          <a:lstStyle/>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3.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体现</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封装</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25" y="1409543"/>
            <a:ext cx="5081009" cy="3551477"/>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0754" y="1409543"/>
            <a:ext cx="2935467" cy="129917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2378" y="2782195"/>
            <a:ext cx="1462098" cy="1100146"/>
          </a:xfrm>
          <a:prstGeom prst="rect">
            <a:avLst/>
          </a:prstGeom>
        </p:spPr>
      </p:pic>
    </p:spTree>
    <p:extLst>
      <p:ext uri="{BB962C8B-B14F-4D97-AF65-F5344CB8AC3E}">
        <p14:creationId xmlns:p14="http://schemas.microsoft.com/office/powerpoint/2010/main" val="1971337468"/>
      </p:ext>
    </p:extLst>
  </p:cSld>
  <p:clrMapOvr>
    <a:masterClrMapping/>
  </p:clrMapOvr>
  <p:transition spd="med" advClick="0" advTm="300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构造</a:t>
            </a:r>
            <a:r>
              <a:rPr lang="zh-CN" altLang="en-US" sz="3200" b="1" dirty="0">
                <a:blipFill>
                  <a:blip r:embed="rId2"/>
                  <a:stretch>
                    <a:fillRect/>
                  </a:stretch>
                </a:blipFill>
              </a:rPr>
              <a:t>方法与对象的创建</a:t>
            </a:r>
          </a:p>
        </p:txBody>
      </p:sp>
      <p:sp>
        <p:nvSpPr>
          <p:cNvPr id="3" name="矩形 2"/>
          <p:cNvSpPr/>
          <p:nvPr/>
        </p:nvSpPr>
        <p:spPr>
          <a:xfrm>
            <a:off x="53186" y="702604"/>
            <a:ext cx="9155208" cy="369332"/>
          </a:xfrm>
          <a:prstGeom prst="rect">
            <a:avLst/>
          </a:prstGeom>
        </p:spPr>
        <p:txBody>
          <a:bodyPr wrap="square">
            <a:spAutoFit/>
          </a:bodyPr>
          <a:lstStyle/>
          <a:p>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对象的引用和实体</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53186" y="1071936"/>
            <a:ext cx="8921322" cy="3139321"/>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当用类创建一个对象时，类中的成员变量在分配内存空间，这些</a:t>
            </a:r>
            <a:r>
              <a:rPr kumimoji="1" lang="zh-CN" altLang="en-US" b="1" dirty="0">
                <a:solidFill>
                  <a:srgbClr val="C00000"/>
                </a:solidFill>
                <a:latin typeface="微软雅黑" panose="020B0503020204020204" pitchFamily="34" charset="-122"/>
                <a:ea typeface="微软雅黑" panose="020B0503020204020204" pitchFamily="34" charset="-122"/>
              </a:rPr>
              <a:t>内存空间</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称作该对象的</a:t>
            </a:r>
            <a:r>
              <a:rPr kumimoji="1" lang="zh-CN" altLang="en-US" b="1" dirty="0">
                <a:solidFill>
                  <a:srgbClr val="C00000"/>
                </a:solidFill>
                <a:latin typeface="微软雅黑" panose="020B0503020204020204" pitchFamily="34" charset="-122"/>
                <a:ea typeface="微软雅黑" panose="020B0503020204020204" pitchFamily="34" charset="-122"/>
              </a:rPr>
              <a:t>实体或对象的变量</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，而对象中存放着引用</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pPr marL="342900" indent="-342900">
              <a:buAutoNum type="arabicPeriod"/>
            </a:pP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避免使用空对象</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pPr marL="342900" indent="-342900">
              <a:buAutoNum type="arabicPeriod"/>
            </a:pP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pPr marL="342900" indent="-342900">
              <a:buAutoNum type="arabicPeriod"/>
            </a:pP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垃圾收集</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以例</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5.2</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中的</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Point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类为例，假如使用</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Point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类分别创建了两个对象：</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Point p1 = new Point(5,15);</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Point p2 = new Point(8.18);</a:t>
            </a:r>
          </a:p>
          <a:p>
            <a:r>
              <a:rPr lang="zh-CN" altLang="en-US" dirty="0" smtClean="0"/>
              <a:t>。 </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4113" y="3385193"/>
            <a:ext cx="3986242" cy="1195396"/>
          </a:xfrm>
          <a:prstGeom prst="rect">
            <a:avLst/>
          </a:prstGeom>
        </p:spPr>
      </p:pic>
    </p:spTree>
    <p:extLst>
      <p:ext uri="{BB962C8B-B14F-4D97-AF65-F5344CB8AC3E}">
        <p14:creationId xmlns:p14="http://schemas.microsoft.com/office/powerpoint/2010/main" val="3572871843"/>
      </p:ext>
    </p:extLst>
  </p:cSld>
  <p:clrMapOvr>
    <a:masterClrMapping/>
  </p:clrMapOvr>
  <p:transition spd="med" advClick="0" advTm="3000">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构造方法与对象的创建</a:t>
            </a:r>
            <a:endParaRPr lang="zh-CN" altLang="en-US" sz="3200" b="1" dirty="0">
              <a:blipFill>
                <a:blip r:embed="rId2"/>
                <a:stretch>
                  <a:fillRect/>
                </a:stretch>
              </a:blipFill>
            </a:endParaRPr>
          </a:p>
        </p:txBody>
      </p:sp>
      <p:sp>
        <p:nvSpPr>
          <p:cNvPr id="3" name="矩形 2"/>
          <p:cNvSpPr/>
          <p:nvPr/>
        </p:nvSpPr>
        <p:spPr>
          <a:xfrm>
            <a:off x="53186" y="702604"/>
            <a:ext cx="9155208" cy="369332"/>
          </a:xfrm>
          <a:prstGeom prst="rect">
            <a:avLst/>
          </a:prstGeom>
        </p:spPr>
        <p:txBody>
          <a:bodyPr wrap="square">
            <a:spAutoFit/>
          </a:bodyPr>
          <a:lstStyle/>
          <a:p>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对象的引用和实体</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53186" y="1071936"/>
            <a:ext cx="8921322" cy="369332"/>
          </a:xfrm>
          <a:prstGeom prst="rect">
            <a:avLst/>
          </a:prstGeom>
        </p:spPr>
        <p:txBody>
          <a:bodyPr wrap="square">
            <a:spAutoFit/>
          </a:bodyPr>
          <a:lstStyle/>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假如</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在</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程序中使用了</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p1 = p2</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r>
              <a:rPr lang="zh-CN" altLang="en-US" dirty="0" smtClean="0"/>
              <a:t>。 </a:t>
            </a:r>
            <a:endParaRPr lang="zh-CN" altLang="en-US"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22" y="1679528"/>
            <a:ext cx="3424263" cy="1257309"/>
          </a:xfrm>
          <a:prstGeom prst="rect">
            <a:avLst/>
          </a:prstGeom>
        </p:spPr>
      </p:pic>
    </p:spTree>
    <p:extLst>
      <p:ext uri="{BB962C8B-B14F-4D97-AF65-F5344CB8AC3E}">
        <p14:creationId xmlns:p14="http://schemas.microsoft.com/office/powerpoint/2010/main" val="1014553325"/>
      </p:ext>
    </p:extLst>
  </p:cSld>
  <p:clrMapOvr>
    <a:masterClrMapping/>
  </p:clrMapOvr>
  <p:transition spd="med" advClick="0" advTm="3000">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参数传值</a:t>
            </a:r>
            <a:endParaRPr lang="zh-CN" altLang="en-US" sz="3200" b="1" dirty="0">
              <a:blipFill>
                <a:blip r:embed="rId2"/>
                <a:stretch>
                  <a:fillRect/>
                </a:stretch>
              </a:blipFill>
            </a:endParaRPr>
          </a:p>
        </p:txBody>
      </p:sp>
      <p:sp>
        <p:nvSpPr>
          <p:cNvPr id="2" name="矩形 1"/>
          <p:cNvSpPr/>
          <p:nvPr/>
        </p:nvSpPr>
        <p:spPr>
          <a:xfrm>
            <a:off x="96591" y="717941"/>
            <a:ext cx="9098924" cy="2862322"/>
          </a:xfrm>
          <a:prstGeom prst="rect">
            <a:avLst/>
          </a:prstGeom>
        </p:spPr>
        <p:txBody>
          <a:bodyPr wrap="square">
            <a:spAutoFit/>
          </a:bodyPr>
          <a:lstStyle/>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方法被调用时，参数变量必须有具体的值。</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pPr marL="342900" indent="-342900">
              <a:buAutoNum type="arabicPeriod"/>
            </a:pP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传值机制</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方法如果改变参数的值，不会影响向参数“传值”的变量的值，反之亦然。也就是说参数得到的值类似生活中的“原件”的“复印件”，那么改变“复印件”不影响“原件”。</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pPr marL="342900" indent="-342900">
              <a:buAutoNum type="arabicPeriod" startAt="2"/>
            </a:pP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基本数据类型参数的传值</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对于基本数据类型的参数，向该参数传递的值的级别不可以高于该参数的级别 。</a:t>
            </a: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9284319"/>
      </p:ext>
    </p:extLst>
  </p:cSld>
  <p:clrMapOvr>
    <a:masterClrMapping/>
  </p:clrMapOvr>
  <p:transition spd="med" advClick="0" advTm="3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面向对象的特性</a:t>
            </a:r>
            <a:endParaRPr lang="zh-CN" altLang="en-US" sz="3200" b="1" dirty="0">
              <a:blipFill>
                <a:blip r:embed="rId2"/>
                <a:stretch>
                  <a:fillRect/>
                </a:stretch>
              </a:blipFill>
            </a:endParaRPr>
          </a:p>
        </p:txBody>
      </p:sp>
      <p:sp>
        <p:nvSpPr>
          <p:cNvPr id="3" name="矩形 2"/>
          <p:cNvSpPr/>
          <p:nvPr/>
        </p:nvSpPr>
        <p:spPr>
          <a:xfrm>
            <a:off x="106373" y="688217"/>
            <a:ext cx="4572000" cy="923330"/>
          </a:xfrm>
          <a:prstGeom prst="rect">
            <a:avLst/>
          </a:prstGeom>
        </p:spPr>
        <p:txBody>
          <a:bodyPr>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面向对象编程主要体现下列三个</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特性：</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rgbClr val="0070C0"/>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封装</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性 </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326005460"/>
      </p:ext>
    </p:extLst>
  </p:cSld>
  <p:clrMapOvr>
    <a:masterClrMapping/>
  </p:clrMapOvr>
  <p:transition spd="med" advClick="0" advTm="3000">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参数传值</a:t>
            </a:r>
            <a:endParaRPr lang="zh-CN" altLang="en-US" sz="3200" b="1" dirty="0">
              <a:blipFill>
                <a:blip r:embed="rId2"/>
                <a:stretch>
                  <a:fillRect/>
                </a:stretch>
              </a:blip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3" y="686324"/>
            <a:ext cx="2750678" cy="261765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73" y="3303974"/>
            <a:ext cx="2748688" cy="1319527"/>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8498" y="686324"/>
            <a:ext cx="4638709" cy="2667019"/>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8498" y="3437777"/>
            <a:ext cx="1676412" cy="771531"/>
          </a:xfrm>
          <a:prstGeom prst="rect">
            <a:avLst/>
          </a:prstGeom>
        </p:spPr>
      </p:pic>
    </p:spTree>
    <p:extLst>
      <p:ext uri="{BB962C8B-B14F-4D97-AF65-F5344CB8AC3E}">
        <p14:creationId xmlns:p14="http://schemas.microsoft.com/office/powerpoint/2010/main" val="992407940"/>
      </p:ext>
    </p:extLst>
  </p:cSld>
  <p:clrMapOvr>
    <a:masterClrMapping/>
  </p:clrMapOvr>
  <p:transition spd="med" advClick="0" advTm="3000">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引用类型参数的传值</a:t>
            </a:r>
            <a:endParaRPr lang="zh-CN" altLang="en-US" sz="3200" b="1" dirty="0">
              <a:blipFill>
                <a:blip r:embed="rId2"/>
                <a:stretch>
                  <a:fillRect/>
                </a:stretch>
              </a:blipFill>
            </a:endParaRPr>
          </a:p>
        </p:txBody>
      </p:sp>
      <p:sp>
        <p:nvSpPr>
          <p:cNvPr id="2" name="矩形 1"/>
          <p:cNvSpPr/>
          <p:nvPr/>
        </p:nvSpPr>
        <p:spPr>
          <a:xfrm>
            <a:off x="106373" y="674316"/>
            <a:ext cx="8873195" cy="646331"/>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当参数是引用类型时，</a:t>
            </a:r>
            <a:r>
              <a:rPr kumimoji="1" lang="zh-CN" altLang="en-US" b="1" dirty="0">
                <a:solidFill>
                  <a:srgbClr val="FF0000"/>
                </a:solidFill>
                <a:latin typeface="微软雅黑" panose="020B0503020204020204" pitchFamily="34" charset="-122"/>
                <a:ea typeface="微软雅黑" panose="020B0503020204020204" pitchFamily="34" charset="-122"/>
              </a:rPr>
              <a:t>“传值”传递的是变量中存放的“引用</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”，而不是变量所引用的</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实体。</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15" y="1320647"/>
            <a:ext cx="5738854" cy="3443313"/>
          </a:xfrm>
          <a:prstGeom prst="rect">
            <a:avLst/>
          </a:prstGeom>
        </p:spPr>
      </p:pic>
      <p:pic>
        <p:nvPicPr>
          <p:cNvPr id="10" name="图片 9"/>
          <p:cNvPicPr>
            <a:picLocks noChangeAspect="1"/>
          </p:cNvPicPr>
          <p:nvPr/>
        </p:nvPicPr>
        <p:blipFill>
          <a:blip r:embed="rId4"/>
          <a:stretch>
            <a:fillRect/>
          </a:stretch>
        </p:blipFill>
        <p:spPr>
          <a:xfrm>
            <a:off x="6078703" y="1076172"/>
            <a:ext cx="2755631" cy="3932261"/>
          </a:xfrm>
          <a:prstGeom prst="rect">
            <a:avLst/>
          </a:prstGeom>
        </p:spPr>
      </p:pic>
    </p:spTree>
    <p:extLst>
      <p:ext uri="{BB962C8B-B14F-4D97-AF65-F5344CB8AC3E}">
        <p14:creationId xmlns:p14="http://schemas.microsoft.com/office/powerpoint/2010/main" val="1204849787"/>
      </p:ext>
    </p:extLst>
  </p:cSld>
  <p:clrMapOvr>
    <a:masterClrMapping/>
  </p:clrMapOvr>
  <p:transition spd="med" advClick="0" advTm="3000">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引用类型参数的传值</a:t>
            </a:r>
            <a:endParaRPr lang="zh-CN" altLang="en-US" sz="3200" b="1" dirty="0">
              <a:blipFill>
                <a:blip r:embed="rId2"/>
                <a:stretch>
                  <a:fillRect/>
                </a:stretch>
              </a:blip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21" y="661721"/>
            <a:ext cx="5972219" cy="4381532"/>
          </a:xfrm>
          <a:prstGeom prst="rect">
            <a:avLst/>
          </a:prstGeom>
        </p:spPr>
      </p:pic>
      <p:pic>
        <p:nvPicPr>
          <p:cNvPr id="4" name="图片 3"/>
          <p:cNvPicPr>
            <a:picLocks noChangeAspect="1"/>
          </p:cNvPicPr>
          <p:nvPr/>
        </p:nvPicPr>
        <p:blipFill>
          <a:blip r:embed="rId4"/>
          <a:stretch>
            <a:fillRect/>
          </a:stretch>
        </p:blipFill>
        <p:spPr>
          <a:xfrm>
            <a:off x="6215815" y="661721"/>
            <a:ext cx="2544591" cy="2097254"/>
          </a:xfrm>
          <a:prstGeom prst="rect">
            <a:avLst/>
          </a:prstGeom>
        </p:spPr>
      </p:pic>
      <p:sp>
        <p:nvSpPr>
          <p:cNvPr id="5" name="矩形 4"/>
          <p:cNvSpPr/>
          <p:nvPr/>
        </p:nvSpPr>
        <p:spPr>
          <a:xfrm>
            <a:off x="633663" y="4343400"/>
            <a:ext cx="4576011" cy="14838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6276474" y="2422358"/>
            <a:ext cx="2483932" cy="18849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1981180"/>
      </p:ext>
    </p:extLst>
  </p:cSld>
  <p:clrMapOvr>
    <a:masterClrMapping/>
  </p:clrMapOvr>
  <p:transition spd="med" advClick="0" advTm="3000">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引用类型参数的传值</a:t>
            </a:r>
            <a:endParaRPr lang="zh-CN" altLang="en-US" sz="3200" b="1" dirty="0">
              <a:blipFill>
                <a:blip r:embed="rId2"/>
                <a:stretch>
                  <a:fillRect/>
                </a:stretch>
              </a:blipFill>
            </a:endParaRPr>
          </a:p>
        </p:txBody>
      </p:sp>
      <p:sp>
        <p:nvSpPr>
          <p:cNvPr id="2" name="文本框 1"/>
          <p:cNvSpPr txBox="1"/>
          <p:nvPr/>
        </p:nvSpPr>
        <p:spPr>
          <a:xfrm>
            <a:off x="106373" y="695460"/>
            <a:ext cx="6849696" cy="646331"/>
          </a:xfrm>
          <a:prstGeom prst="rect">
            <a:avLst/>
          </a:prstGeom>
          <a:noFill/>
        </p:spPr>
        <p:txBody>
          <a:bodyPr wrap="none" rtlCol="0">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执行代码</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1</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后内存中的对象模型</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Circle </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circle</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 = new Circle(10)</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内存中诞生了一个</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circle</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对象，内存模型如下：</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193384" y="1341791"/>
            <a:ext cx="4829175" cy="1704975"/>
          </a:xfrm>
          <a:prstGeom prst="rect">
            <a:avLst/>
          </a:prstGeom>
        </p:spPr>
      </p:pic>
    </p:spTree>
    <p:extLst>
      <p:ext uri="{BB962C8B-B14F-4D97-AF65-F5344CB8AC3E}">
        <p14:creationId xmlns:p14="http://schemas.microsoft.com/office/powerpoint/2010/main" val="2822351773"/>
      </p:ext>
    </p:extLst>
  </p:cSld>
  <p:clrMapOvr>
    <a:masterClrMapping/>
  </p:clrMapOvr>
  <p:transition spd="med" advClick="0" advTm="3000">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引用类型参数的传值</a:t>
            </a:r>
            <a:endParaRPr lang="zh-CN" altLang="en-US" sz="3200" b="1" dirty="0">
              <a:blipFill>
                <a:blip r:embed="rId2"/>
                <a:stretch>
                  <a:fillRect/>
                </a:stretch>
              </a:blipFill>
            </a:endParaRPr>
          </a:p>
        </p:txBody>
      </p:sp>
      <p:sp>
        <p:nvSpPr>
          <p:cNvPr id="2" name="文本框 1"/>
          <p:cNvSpPr txBox="1"/>
          <p:nvPr/>
        </p:nvSpPr>
        <p:spPr>
          <a:xfrm>
            <a:off x="106373" y="695460"/>
            <a:ext cx="8422690" cy="646331"/>
          </a:xfrm>
          <a:prstGeom prst="rect">
            <a:avLst/>
          </a:prstGeom>
          <a:noFill/>
        </p:spPr>
        <p:txBody>
          <a:bodyPr wrap="none" rtlCol="0">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执行</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代码</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2</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后</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内存中的对象模型</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Circular </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circular</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 = new Circular(circle</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20)</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内存中诞生了一个</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circle</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对象，内存模型如下：</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94994" y="1341791"/>
            <a:ext cx="5972175" cy="2943225"/>
          </a:xfrm>
          <a:prstGeom prst="rect">
            <a:avLst/>
          </a:prstGeom>
        </p:spPr>
      </p:pic>
    </p:spTree>
    <p:extLst>
      <p:ext uri="{BB962C8B-B14F-4D97-AF65-F5344CB8AC3E}">
        <p14:creationId xmlns:p14="http://schemas.microsoft.com/office/powerpoint/2010/main" val="3625709026"/>
      </p:ext>
    </p:extLst>
  </p:cSld>
  <p:clrMapOvr>
    <a:masterClrMapping/>
  </p:clrMapOvr>
  <p:transition spd="med" advClick="0" advTm="3000">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引用类型参数的传值</a:t>
            </a:r>
            <a:endParaRPr lang="zh-CN" altLang="en-US" sz="3200" b="1" dirty="0">
              <a:blipFill>
                <a:blip r:embed="rId2"/>
                <a:stretch>
                  <a:fillRect/>
                </a:stretch>
              </a:blipFill>
            </a:endParaRPr>
          </a:p>
        </p:txBody>
      </p:sp>
      <p:sp>
        <p:nvSpPr>
          <p:cNvPr id="2" name="文本框 1"/>
          <p:cNvSpPr txBox="1"/>
          <p:nvPr/>
        </p:nvSpPr>
        <p:spPr>
          <a:xfrm>
            <a:off x="106373" y="695460"/>
            <a:ext cx="6996980" cy="646331"/>
          </a:xfrm>
          <a:prstGeom prst="rect">
            <a:avLst/>
          </a:prstGeom>
          <a:noFill/>
        </p:spPr>
        <p:txBody>
          <a:bodyPr wrap="none" rtlCol="0">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执行</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代码</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3</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后</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内存中的对象模型</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Circular.setBottomRadius</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(r)</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就使得</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circular</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的</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bottom</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和</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circle</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的实体</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radius</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发生了变化：</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213574" y="1341791"/>
            <a:ext cx="5638800" cy="3095625"/>
          </a:xfrm>
          <a:prstGeom prst="rect">
            <a:avLst/>
          </a:prstGeom>
        </p:spPr>
      </p:pic>
    </p:spTree>
    <p:extLst>
      <p:ext uri="{BB962C8B-B14F-4D97-AF65-F5344CB8AC3E}">
        <p14:creationId xmlns:p14="http://schemas.microsoft.com/office/powerpoint/2010/main" val="2579868421"/>
      </p:ext>
    </p:extLst>
  </p:cSld>
  <p:clrMapOvr>
    <a:masterClrMapping/>
  </p:clrMapOvr>
  <p:transition spd="med" advClick="0" advTm="3000">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引用类型参数的传值</a:t>
            </a:r>
            <a:endParaRPr lang="zh-CN" altLang="en-US" sz="3200" b="1" dirty="0">
              <a:blipFill>
                <a:blip r:embed="rId2"/>
                <a:stretch>
                  <a:fillRect/>
                </a:stretch>
              </a:blipFill>
            </a:endParaRPr>
          </a:p>
        </p:txBody>
      </p:sp>
      <p:sp>
        <p:nvSpPr>
          <p:cNvPr id="2" name="文本框 1"/>
          <p:cNvSpPr txBox="1"/>
          <p:nvPr/>
        </p:nvSpPr>
        <p:spPr>
          <a:xfrm>
            <a:off x="106373" y="695460"/>
            <a:ext cx="6466707" cy="646331"/>
          </a:xfrm>
          <a:prstGeom prst="rect">
            <a:avLst/>
          </a:prstGeom>
          <a:noFill/>
        </p:spPr>
        <p:txBody>
          <a:bodyPr wrap="none" rtlCol="0">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执行</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代码</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4</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后</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内存中的对象模型</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Circle = new Circle(1000)</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就使得</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circular</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的</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bottom</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和</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circle</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的实体</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radius</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发生了变化：</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08746" y="1341791"/>
            <a:ext cx="5867400" cy="3448050"/>
          </a:xfrm>
          <a:prstGeom prst="rect">
            <a:avLst/>
          </a:prstGeom>
        </p:spPr>
      </p:pic>
    </p:spTree>
    <p:extLst>
      <p:ext uri="{BB962C8B-B14F-4D97-AF65-F5344CB8AC3E}">
        <p14:creationId xmlns:p14="http://schemas.microsoft.com/office/powerpoint/2010/main" val="2345849807"/>
      </p:ext>
    </p:extLst>
  </p:cSld>
  <p:clrMapOvr>
    <a:masterClrMapping/>
  </p:clrMapOvr>
  <p:transition spd="med" advClick="0" advTm="3000">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对象的组合</a:t>
            </a:r>
            <a:endParaRPr lang="zh-CN" altLang="en-US" sz="3200" b="1" dirty="0">
              <a:blipFill>
                <a:blip r:embed="rId2"/>
                <a:stretch>
                  <a:fillRect/>
                </a:stretch>
              </a:blipFill>
            </a:endParaRPr>
          </a:p>
        </p:txBody>
      </p:sp>
      <p:sp>
        <p:nvSpPr>
          <p:cNvPr id="2" name="文本框 1"/>
          <p:cNvSpPr txBox="1"/>
          <p:nvPr/>
        </p:nvSpPr>
        <p:spPr>
          <a:xfrm>
            <a:off x="106373" y="695460"/>
            <a:ext cx="2954655" cy="369332"/>
          </a:xfrm>
          <a:prstGeom prst="rect">
            <a:avLst/>
          </a:prstGeom>
          <a:noFill/>
        </p:spPr>
        <p:txBody>
          <a:bodyPr wrap="none" rtlCol="0">
            <a:spAutoFit/>
          </a:bodyPr>
          <a:lstStyle/>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对象中有其他对象。例子：</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0397" y="659688"/>
            <a:ext cx="2064865" cy="4483812"/>
          </a:xfrm>
          <a:prstGeom prst="rect">
            <a:avLst/>
          </a:prstGeom>
        </p:spPr>
      </p:pic>
    </p:spTree>
    <p:extLst>
      <p:ext uri="{BB962C8B-B14F-4D97-AF65-F5344CB8AC3E}">
        <p14:creationId xmlns:p14="http://schemas.microsoft.com/office/powerpoint/2010/main" val="1811819198"/>
      </p:ext>
    </p:extLst>
  </p:cSld>
  <p:clrMapOvr>
    <a:masterClrMapping/>
  </p:clrMapOvr>
  <p:transition spd="med" advClick="0" advTm="3000">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对象的组合</a:t>
            </a:r>
            <a:endParaRPr lang="zh-CN" altLang="en-US" sz="3200" b="1" dirty="0">
              <a:blipFill>
                <a:blip r:embed="rId2"/>
                <a:stretch>
                  <a:fillRect/>
                </a:stretch>
              </a:blipFill>
            </a:endParaRPr>
          </a:p>
        </p:txBody>
      </p:sp>
      <p:pic>
        <p:nvPicPr>
          <p:cNvPr id="5" name="图片 4"/>
          <p:cNvPicPr>
            <a:picLocks noChangeAspect="1"/>
          </p:cNvPicPr>
          <p:nvPr/>
        </p:nvPicPr>
        <p:blipFill>
          <a:blip r:embed="rId3"/>
          <a:stretch>
            <a:fillRect/>
          </a:stretch>
        </p:blipFill>
        <p:spPr>
          <a:xfrm>
            <a:off x="2984291" y="671671"/>
            <a:ext cx="2682413" cy="3490812"/>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291" y="3864196"/>
            <a:ext cx="2682413" cy="1279304"/>
          </a:xfrm>
          <a:prstGeom prst="rect">
            <a:avLst/>
          </a:prstGeom>
        </p:spPr>
      </p:pic>
    </p:spTree>
    <p:extLst>
      <p:ext uri="{BB962C8B-B14F-4D97-AF65-F5344CB8AC3E}">
        <p14:creationId xmlns:p14="http://schemas.microsoft.com/office/powerpoint/2010/main" val="2150675459"/>
      </p:ext>
    </p:extLst>
  </p:cSld>
  <p:clrMapOvr>
    <a:masterClrMapping/>
  </p:clrMapOvr>
  <p:transition spd="med" advClick="0" advTm="3000">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对象的组合</a:t>
            </a:r>
            <a:endParaRPr lang="zh-CN" altLang="en-US" sz="3200" b="1" dirty="0">
              <a:blipFill>
                <a:blip r:embed="rId2"/>
                <a:stretch>
                  <a:fillRect/>
                </a:stretch>
              </a:blipFill>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476" y="679013"/>
            <a:ext cx="3391157" cy="4388341"/>
          </a:xfrm>
          <a:prstGeom prst="rect">
            <a:avLst/>
          </a:prstGeom>
        </p:spPr>
      </p:pic>
    </p:spTree>
    <p:extLst>
      <p:ext uri="{BB962C8B-B14F-4D97-AF65-F5344CB8AC3E}">
        <p14:creationId xmlns:p14="http://schemas.microsoft.com/office/powerpoint/2010/main" val="3788803920"/>
      </p:ext>
    </p:extLst>
  </p:cSld>
  <p:clrMapOvr>
    <a:masterClrMapping/>
  </p:clrMapOvr>
  <p:transition spd="med" advClick="0" advTm="3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类</a:t>
            </a:r>
            <a:endParaRPr lang="zh-CN" altLang="en-US" sz="3200" b="1" dirty="0">
              <a:blipFill>
                <a:blip r:embed="rId2"/>
                <a:stretch>
                  <a:fillRect/>
                </a:stretch>
              </a:blipFill>
            </a:endParaRPr>
          </a:p>
        </p:txBody>
      </p:sp>
      <p:sp>
        <p:nvSpPr>
          <p:cNvPr id="2" name="矩形 1"/>
          <p:cNvSpPr/>
          <p:nvPr/>
        </p:nvSpPr>
        <p:spPr>
          <a:xfrm>
            <a:off x="106373" y="743820"/>
            <a:ext cx="8831179" cy="2031325"/>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类是组成</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Java</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程序的基本要素</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。类是</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Java</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语言中最重要的“数据类型”，类声明的</a:t>
            </a:r>
            <a:r>
              <a:rPr kumimoji="1" lang="zh-CN" altLang="en-US" b="1" dirty="0" smtClean="0">
                <a:solidFill>
                  <a:srgbClr val="C00000"/>
                </a:solidFill>
                <a:latin typeface="微软雅黑" panose="020B0503020204020204" pitchFamily="34" charset="-122"/>
                <a:ea typeface="微软雅黑" panose="020B0503020204020204" pitchFamily="34" charset="-122"/>
              </a:rPr>
              <a:t>变量被称作对象</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封装了一类对象的</a:t>
            </a:r>
            <a:r>
              <a:rPr kumimoji="1" lang="zh-CN" altLang="en-US" b="1" dirty="0">
                <a:solidFill>
                  <a:srgbClr val="C00000"/>
                </a:solidFill>
                <a:latin typeface="微软雅黑" panose="020B0503020204020204" pitchFamily="34" charset="-122"/>
                <a:ea typeface="微软雅黑" panose="020B0503020204020204" pitchFamily="34" charset="-122"/>
              </a:rPr>
              <a:t>状态和方法</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。类是用来定义对象的模板</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的实现包括两部分：类声明和类体。基本格式为：</a:t>
            </a:r>
          </a:p>
          <a:p>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class </a:t>
            </a:r>
            <a:r>
              <a:rPr kumimoji="1" lang="zh-CN" altLang="en-US" b="1" dirty="0">
                <a:solidFill>
                  <a:schemeClr val="accent2">
                    <a:lumMod val="75000"/>
                  </a:schemeClr>
                </a:solidFill>
                <a:latin typeface="微软雅黑" panose="020B0503020204020204" pitchFamily="34" charset="-122"/>
                <a:ea typeface="微软雅黑" panose="020B0503020204020204" pitchFamily="34" charset="-122"/>
              </a:rPr>
              <a:t>类名 </a:t>
            </a:r>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a:t>
            </a:r>
          </a:p>
          <a:p>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   </a:t>
            </a:r>
            <a:r>
              <a:rPr kumimoji="1" lang="zh-CN" altLang="en-US" b="1" dirty="0">
                <a:solidFill>
                  <a:schemeClr val="accent2">
                    <a:lumMod val="75000"/>
                  </a:schemeClr>
                </a:solidFill>
                <a:latin typeface="微软雅黑" panose="020B0503020204020204" pitchFamily="34" charset="-122"/>
                <a:ea typeface="微软雅黑" panose="020B0503020204020204" pitchFamily="34" charset="-122"/>
              </a:rPr>
              <a:t>类体的内容</a:t>
            </a:r>
          </a:p>
          <a:p>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606435556"/>
      </p:ext>
    </p:extLst>
  </p:cSld>
  <p:clrMapOvr>
    <a:masterClrMapping/>
  </p:clrMapOvr>
  <p:transition spd="med" advClick="0" advTm="3000">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对象的组合</a:t>
            </a:r>
            <a:endParaRPr lang="zh-CN" altLang="en-US" sz="3200" b="1" dirty="0">
              <a:blipFill>
                <a:blip r:embed="rId2"/>
                <a:stretch>
                  <a:fillRect/>
                </a:stretch>
              </a:blip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3" y="726610"/>
            <a:ext cx="6091282" cy="168117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73" y="2407785"/>
            <a:ext cx="6089152" cy="2009670"/>
          </a:xfrm>
          <a:prstGeom prst="rect">
            <a:avLst/>
          </a:prstGeom>
        </p:spPr>
      </p:pic>
    </p:spTree>
    <p:extLst>
      <p:ext uri="{BB962C8B-B14F-4D97-AF65-F5344CB8AC3E}">
        <p14:creationId xmlns:p14="http://schemas.microsoft.com/office/powerpoint/2010/main" val="2226017433"/>
      </p:ext>
    </p:extLst>
  </p:cSld>
  <p:clrMapOvr>
    <a:masterClrMapping/>
  </p:clrMapOvr>
  <p:transition spd="med" advClick="0" advTm="3000">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对象的组合</a:t>
            </a:r>
            <a:endParaRPr lang="zh-CN" altLang="en-US" sz="3200" b="1" dirty="0">
              <a:blipFill>
                <a:blip r:embed="rId2"/>
                <a:stretch>
                  <a:fillRect/>
                </a:stretch>
              </a:blipFill>
            </a:endParaRPr>
          </a:p>
        </p:txBody>
      </p:sp>
      <p:sp>
        <p:nvSpPr>
          <p:cNvPr id="4" name="文本框 3"/>
          <p:cNvSpPr txBox="1"/>
          <p:nvPr/>
        </p:nvSpPr>
        <p:spPr>
          <a:xfrm>
            <a:off x="296215" y="676141"/>
            <a:ext cx="5639685" cy="677108"/>
          </a:xfrm>
          <a:prstGeom prst="rect">
            <a:avLst/>
          </a:prstGeom>
          <a:noFill/>
        </p:spPr>
        <p:txBody>
          <a:bodyPr wrap="none" rtlCol="0">
            <a:spAutoFit/>
          </a:bodyPr>
          <a:lstStyle/>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关联</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关系和依赖关系的</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UML</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图</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1.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关联关系：</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类中的</a:t>
            </a:r>
            <a:r>
              <a:rPr kumimoji="1" lang="zh-CN" altLang="en-US" b="1" dirty="0" smtClean="0">
                <a:solidFill>
                  <a:srgbClr val="C00000"/>
                </a:solidFill>
                <a:latin typeface="微软雅黑" panose="020B0503020204020204" pitchFamily="34" charset="-122"/>
                <a:ea typeface="微软雅黑" panose="020B0503020204020204" pitchFamily="34" charset="-122"/>
              </a:rPr>
              <a:t>成员变量</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是用</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B</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类声明的对象：</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5" y="1353249"/>
            <a:ext cx="4450233" cy="1951255"/>
          </a:xfrm>
          <a:prstGeom prst="rect">
            <a:avLst/>
          </a:prstGeom>
        </p:spPr>
      </p:pic>
    </p:spTree>
    <p:extLst>
      <p:ext uri="{BB962C8B-B14F-4D97-AF65-F5344CB8AC3E}">
        <p14:creationId xmlns:p14="http://schemas.microsoft.com/office/powerpoint/2010/main" val="3247605725"/>
      </p:ext>
    </p:extLst>
  </p:cSld>
  <p:clrMapOvr>
    <a:masterClrMapping/>
  </p:clrMapOvr>
  <p:transition spd="med" advClick="0" advTm="3000">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对象的组合</a:t>
            </a:r>
            <a:endParaRPr lang="zh-CN" altLang="en-US" sz="3200" b="1" dirty="0">
              <a:blipFill>
                <a:blip r:embed="rId2"/>
                <a:stretch>
                  <a:fillRect/>
                </a:stretch>
              </a:blipFill>
            </a:endParaRPr>
          </a:p>
        </p:txBody>
      </p:sp>
      <p:sp>
        <p:nvSpPr>
          <p:cNvPr id="4" name="文本框 3"/>
          <p:cNvSpPr txBox="1"/>
          <p:nvPr/>
        </p:nvSpPr>
        <p:spPr>
          <a:xfrm>
            <a:off x="296215" y="676141"/>
            <a:ext cx="3491661" cy="400110"/>
          </a:xfrm>
          <a:prstGeom prst="rect">
            <a:avLst/>
          </a:prstGeom>
          <a:noFill/>
        </p:spPr>
        <p:txBody>
          <a:bodyPr wrap="none" rtlCol="0">
            <a:spAutoFit/>
          </a:bodyPr>
          <a:lstStyle/>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关联</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关系和依赖关系的</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UML</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图</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51746" y="1021781"/>
            <a:ext cx="8640507" cy="646331"/>
          </a:xfrm>
          <a:prstGeom prst="rect">
            <a:avLst/>
          </a:prstGeom>
          <a:noFill/>
        </p:spPr>
        <p:txBody>
          <a:bodyPr wrap="none" rtlCol="0">
            <a:spAutoFit/>
          </a:bodyPr>
          <a:lstStyle/>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2.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依赖关系：</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类中某个</a:t>
            </a:r>
            <a:r>
              <a:rPr kumimoji="1" lang="zh-CN" altLang="en-US" b="1" dirty="0" smtClean="0">
                <a:solidFill>
                  <a:srgbClr val="C00000"/>
                </a:solidFill>
                <a:latin typeface="微软雅黑" panose="020B0503020204020204" pitchFamily="34" charset="-122"/>
                <a:ea typeface="微软雅黑" panose="020B0503020204020204" pitchFamily="34" charset="-122"/>
              </a:rPr>
              <a:t>方法的参数</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是用</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B</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类声明的对象或某个方法返回的数据类型</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是</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B</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类对象。</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359693" y="1701105"/>
            <a:ext cx="4549191" cy="2018658"/>
          </a:xfrm>
          <a:prstGeom prst="rect">
            <a:avLst/>
          </a:prstGeom>
        </p:spPr>
      </p:pic>
    </p:spTree>
    <p:extLst>
      <p:ext uri="{BB962C8B-B14F-4D97-AF65-F5344CB8AC3E}">
        <p14:creationId xmlns:p14="http://schemas.microsoft.com/office/powerpoint/2010/main" val="1647990661"/>
      </p:ext>
    </p:extLst>
  </p:cSld>
  <p:clrMapOvr>
    <a:masterClrMapping/>
  </p:clrMapOvr>
  <p:transition spd="med" advClick="0" advTm="3000">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实例成员与类成员</a:t>
            </a:r>
            <a:endParaRPr lang="zh-CN" altLang="en-US" sz="3200" b="1" dirty="0">
              <a:blipFill>
                <a:blip r:embed="rId2"/>
                <a:stretch>
                  <a:fillRect/>
                </a:stretch>
              </a:blipFill>
            </a:endParaRPr>
          </a:p>
        </p:txBody>
      </p:sp>
      <p:sp>
        <p:nvSpPr>
          <p:cNvPr id="4" name="文本框 3"/>
          <p:cNvSpPr txBox="1"/>
          <p:nvPr/>
        </p:nvSpPr>
        <p:spPr>
          <a:xfrm>
            <a:off x="296215" y="676141"/>
            <a:ext cx="3013967" cy="400110"/>
          </a:xfrm>
          <a:prstGeom prst="rect">
            <a:avLst/>
          </a:prstGeom>
          <a:noFill/>
        </p:spPr>
        <p:txBody>
          <a:bodyPr wrap="none" rtlCol="0">
            <a:spAutoFit/>
          </a:bodyPr>
          <a:lstStyle/>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实例</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变量和类变量的声明 </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208547" y="1076251"/>
            <a:ext cx="8979569" cy="2031325"/>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在声明成员变量时，用关键字</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static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给予修饰的称作类变量，否则称作实例变量（类变量也称为</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static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变量，静态变量）</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Class Dog{</a:t>
            </a:r>
            <a:endParaRPr kumimoji="1" lang="en-US" altLang="zh-CN" b="1" dirty="0">
              <a:solidFill>
                <a:schemeClr val="accent2">
                  <a:lumMod val="7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	float x</a:t>
            </a:r>
            <a:r>
              <a:rPr kumimoji="1" lang="zh-CN" altLang="en-US" b="1" dirty="0" smtClean="0">
                <a:solidFill>
                  <a:schemeClr val="accent2">
                    <a:lumMod val="7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endParaRPr>
          </a:p>
          <a:p>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	</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static </a:t>
            </a:r>
            <a:r>
              <a:rPr kumimoji="1" lang="en-US" altLang="zh-CN" b="1" dirty="0" err="1" smtClean="0">
                <a:solidFill>
                  <a:schemeClr val="accent2">
                    <a:lumMod val="75000"/>
                  </a:schemeClr>
                </a:solidFill>
                <a:latin typeface="微软雅黑" panose="020B0503020204020204" pitchFamily="34" charset="-122"/>
                <a:ea typeface="微软雅黑" panose="020B0503020204020204" pitchFamily="34" charset="-122"/>
              </a:rPr>
              <a:t>int</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 y</a:t>
            </a:r>
            <a:r>
              <a:rPr kumimoji="1" lang="zh-CN" altLang="en-US" b="1" dirty="0" smtClean="0">
                <a:solidFill>
                  <a:schemeClr val="accent2">
                    <a:lumMod val="7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endParaRPr>
          </a:p>
          <a:p>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a:t>
            </a:r>
            <a:endParaRPr kumimoji="1" lang="zh-CN" altLang="en-US" b="1" dirty="0">
              <a:solidFill>
                <a:schemeClr val="accent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0871688"/>
      </p:ext>
    </p:extLst>
  </p:cSld>
  <p:clrMapOvr>
    <a:masterClrMapping/>
  </p:clrMapOvr>
  <p:transition spd="med" advClick="0" advTm="3000">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实例成员与类成员</a:t>
            </a:r>
            <a:endParaRPr lang="zh-CN" altLang="en-US" sz="3200" b="1" dirty="0">
              <a:blipFill>
                <a:blip r:embed="rId2"/>
                <a:stretch>
                  <a:fillRect/>
                </a:stretch>
              </a:blipFill>
            </a:endParaRPr>
          </a:p>
        </p:txBody>
      </p:sp>
      <p:sp>
        <p:nvSpPr>
          <p:cNvPr id="4" name="文本框 3"/>
          <p:cNvSpPr txBox="1"/>
          <p:nvPr/>
        </p:nvSpPr>
        <p:spPr>
          <a:xfrm>
            <a:off x="296215" y="676141"/>
            <a:ext cx="3025187" cy="400110"/>
          </a:xfrm>
          <a:prstGeom prst="rect">
            <a:avLst/>
          </a:prstGeom>
          <a:noFill/>
        </p:spPr>
        <p:txBody>
          <a:bodyPr wrap="none" rtlCol="0">
            <a:spAutoFit/>
          </a:bodyPr>
          <a:lstStyle/>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实例</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变量和类变量</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的区别 </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296215" y="1076251"/>
            <a:ext cx="8718996" cy="2585323"/>
          </a:xfrm>
          <a:prstGeom prst="rect">
            <a:avLst/>
          </a:prstGeom>
        </p:spPr>
        <p:txBody>
          <a:bodyPr wrap="square">
            <a:spAutoFit/>
          </a:bodyPr>
          <a:lstStyle/>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1</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．不同对象的实例变量互不</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相同</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分</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配给不同对象的实例变量占有不同的内存空间，改变其中一个对象的实例不会影响其他对象的实例变量。 </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2</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．所有对象共享类变量 </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3</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．通过类名直接访问类变量 </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变量在加载到内存时，就分配了相应内存空间。所以类变量不再重新分配内存，所有对象共享类变量。所以类变量可以通过某个对象访问，也可以通过类名访问。</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4150146"/>
      </p:ext>
    </p:extLst>
  </p:cSld>
  <p:clrMapOvr>
    <a:masterClrMapping/>
  </p:clrMapOvr>
  <p:transition spd="med" advClick="0" advTm="3000">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实例成员与类成员</a:t>
            </a:r>
            <a:endParaRPr lang="zh-CN" altLang="en-US" sz="3200" b="1" dirty="0">
              <a:blipFill>
                <a:blip r:embed="rId2"/>
                <a:stretch>
                  <a:fillRect/>
                </a:stretch>
              </a:blipFill>
            </a:endParaRPr>
          </a:p>
        </p:txBody>
      </p:sp>
      <p:pic>
        <p:nvPicPr>
          <p:cNvPr id="2" name="图片 1"/>
          <p:cNvPicPr>
            <a:picLocks noChangeAspect="1"/>
          </p:cNvPicPr>
          <p:nvPr/>
        </p:nvPicPr>
        <p:blipFill>
          <a:blip r:embed="rId3"/>
          <a:stretch>
            <a:fillRect/>
          </a:stretch>
        </p:blipFill>
        <p:spPr>
          <a:xfrm>
            <a:off x="234064" y="786121"/>
            <a:ext cx="4238871" cy="1512757"/>
          </a:xfrm>
          <a:prstGeom prst="rect">
            <a:avLst/>
          </a:prstGeom>
        </p:spPr>
      </p:pic>
      <p:pic>
        <p:nvPicPr>
          <p:cNvPr id="5" name="图片 4"/>
          <p:cNvPicPr>
            <a:picLocks noChangeAspect="1"/>
          </p:cNvPicPr>
          <p:nvPr/>
        </p:nvPicPr>
        <p:blipFill>
          <a:blip r:embed="rId4"/>
          <a:stretch>
            <a:fillRect/>
          </a:stretch>
        </p:blipFill>
        <p:spPr>
          <a:xfrm>
            <a:off x="232184" y="2298878"/>
            <a:ext cx="4240751" cy="1205784"/>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5186" y="786121"/>
            <a:ext cx="4263332" cy="1710851"/>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5186" y="2587535"/>
            <a:ext cx="4263332" cy="1739928"/>
          </a:xfrm>
          <a:prstGeom prst="rect">
            <a:avLst/>
          </a:prstGeom>
        </p:spPr>
      </p:pic>
    </p:spTree>
    <p:extLst>
      <p:ext uri="{BB962C8B-B14F-4D97-AF65-F5344CB8AC3E}">
        <p14:creationId xmlns:p14="http://schemas.microsoft.com/office/powerpoint/2010/main" val="1378654347"/>
      </p:ext>
    </p:extLst>
  </p:cSld>
  <p:clrMapOvr>
    <a:masterClrMapping/>
  </p:clrMapOvr>
  <p:transition spd="med" advClick="0" advTm="3000">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实例成员与类成员</a:t>
            </a:r>
            <a:endParaRPr lang="zh-CN" altLang="en-US" sz="3200" b="1" dirty="0">
              <a:blipFill>
                <a:blip r:embed="rId2"/>
                <a:stretch>
                  <a:fillRect/>
                </a:stretch>
              </a:blipFill>
            </a:endParaRPr>
          </a:p>
        </p:txBody>
      </p:sp>
      <p:sp>
        <p:nvSpPr>
          <p:cNvPr id="4" name="文本框 3"/>
          <p:cNvSpPr txBox="1"/>
          <p:nvPr/>
        </p:nvSpPr>
        <p:spPr>
          <a:xfrm>
            <a:off x="135794" y="644056"/>
            <a:ext cx="3025187" cy="400110"/>
          </a:xfrm>
          <a:prstGeom prst="rect">
            <a:avLst/>
          </a:prstGeom>
          <a:noFill/>
        </p:spPr>
        <p:txBody>
          <a:bodyPr wrap="none" rtlCol="0">
            <a:spAutoFit/>
          </a:bodyPr>
          <a:lstStyle/>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实例方法和类方法的定义 </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73220" y="1005049"/>
            <a:ext cx="8903932" cy="646331"/>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类中的方法也可分为实例方法和类方法。方法声明时，方法类型前面不加关键字</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static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修饰的是实例方法、加</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static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关键字修饰的是类方法(静态方法)。 </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381" y="1651380"/>
            <a:ext cx="5224501" cy="2400318"/>
          </a:xfrm>
          <a:prstGeom prst="rect">
            <a:avLst/>
          </a:prstGeom>
        </p:spPr>
      </p:pic>
    </p:spTree>
    <p:extLst>
      <p:ext uri="{BB962C8B-B14F-4D97-AF65-F5344CB8AC3E}">
        <p14:creationId xmlns:p14="http://schemas.microsoft.com/office/powerpoint/2010/main" val="4048405935"/>
      </p:ext>
    </p:extLst>
  </p:cSld>
  <p:clrMapOvr>
    <a:masterClrMapping/>
  </p:clrMapOvr>
  <p:transition spd="med" advClick="0" advTm="3000">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实例成员与类成员</a:t>
            </a:r>
            <a:endParaRPr lang="zh-CN" altLang="en-US" sz="3200" b="1" dirty="0">
              <a:blipFill>
                <a:blip r:embed="rId2"/>
                <a:stretch>
                  <a:fillRect/>
                </a:stretch>
              </a:blipFill>
            </a:endParaRPr>
          </a:p>
        </p:txBody>
      </p:sp>
      <p:sp>
        <p:nvSpPr>
          <p:cNvPr id="4" name="文本框 3"/>
          <p:cNvSpPr txBox="1"/>
          <p:nvPr/>
        </p:nvSpPr>
        <p:spPr>
          <a:xfrm>
            <a:off x="135794" y="644056"/>
            <a:ext cx="3025187" cy="400110"/>
          </a:xfrm>
          <a:prstGeom prst="rect">
            <a:avLst/>
          </a:prstGeom>
          <a:noFill/>
        </p:spPr>
        <p:txBody>
          <a:bodyPr wrap="none" rtlCol="0">
            <a:spAutoFit/>
          </a:bodyPr>
          <a:lstStyle/>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实例方法和类方法的区别 </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224589" y="1044166"/>
            <a:ext cx="8851232" cy="2585323"/>
          </a:xfrm>
          <a:prstGeom prst="rect">
            <a:avLst/>
          </a:prstGeom>
        </p:spPr>
        <p:txBody>
          <a:bodyPr wrap="square">
            <a:spAutoFit/>
          </a:bodyPr>
          <a:lstStyle/>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1</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．对象调用实例方法</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当</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对象调用实例方法时，该方法中出现的实例变量就是分配给该对象的实例变量；该方法中出现的类变量也是分配给该对象的变量，只不过这个变量和所有的其他对象共享而已。</a:t>
            </a: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2</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．类名调用类方法</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从而类方法不仅可以被类创建的任何对象调用执行，也可以直接通过类名调用。和实例方法不同的是，类方法不可以操作实例变量，这是因为在类创建对象之前，实例成员变量还没有分配内存</a:t>
            </a:r>
            <a:r>
              <a:rPr lang="zh-CN" altLang="en-US" dirty="0" smtClean="0"/>
              <a:t>。</a:t>
            </a:r>
          </a:p>
          <a:p>
            <a:r>
              <a:rPr lang="zh-CN" altLang="en-US" dirty="0" smtClean="0"/>
              <a:t>   </a:t>
            </a:r>
            <a:endParaRPr lang="zh-CN" altLang="en-US" dirty="0"/>
          </a:p>
        </p:txBody>
      </p:sp>
    </p:spTree>
    <p:extLst>
      <p:ext uri="{BB962C8B-B14F-4D97-AF65-F5344CB8AC3E}">
        <p14:creationId xmlns:p14="http://schemas.microsoft.com/office/powerpoint/2010/main" val="2378400158"/>
      </p:ext>
    </p:extLst>
  </p:cSld>
  <p:clrMapOvr>
    <a:masterClrMapping/>
  </p:clrMapOvr>
  <p:transition spd="med" advClick="0" advTm="3000">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实例成员与类成员</a:t>
            </a:r>
            <a:endParaRPr lang="zh-CN" altLang="en-US" sz="3200" b="1" dirty="0">
              <a:blipFill>
                <a:blip r:embed="rId2"/>
                <a:stretch>
                  <a:fillRect/>
                </a:stretch>
              </a:blipFill>
            </a:endParaRPr>
          </a:p>
        </p:txBody>
      </p:sp>
      <p:sp>
        <p:nvSpPr>
          <p:cNvPr id="4" name="文本框 3"/>
          <p:cNvSpPr txBox="1"/>
          <p:nvPr/>
        </p:nvSpPr>
        <p:spPr>
          <a:xfrm>
            <a:off x="135794" y="644056"/>
            <a:ext cx="3025187" cy="400110"/>
          </a:xfrm>
          <a:prstGeom prst="rect">
            <a:avLst/>
          </a:prstGeom>
          <a:noFill/>
        </p:spPr>
        <p:txBody>
          <a:bodyPr wrap="none" rtlCol="0">
            <a:spAutoFit/>
          </a:bodyPr>
          <a:lstStyle/>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实例方法和类方法的区别 </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08810" y="1044166"/>
            <a:ext cx="3736287" cy="3799974"/>
          </a:xfrm>
          <a:prstGeom prst="rect">
            <a:avLst/>
          </a:prstGeom>
        </p:spPr>
      </p:pic>
    </p:spTree>
    <p:extLst>
      <p:ext uri="{BB962C8B-B14F-4D97-AF65-F5344CB8AC3E}">
        <p14:creationId xmlns:p14="http://schemas.microsoft.com/office/powerpoint/2010/main" val="1373577074"/>
      </p:ext>
    </p:extLst>
  </p:cSld>
  <p:clrMapOvr>
    <a:masterClrMapping/>
  </p:clrMapOvr>
  <p:transition spd="med" advClick="0" advTm="3000">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方法重载与多态</a:t>
            </a:r>
            <a:endParaRPr lang="zh-CN" altLang="en-US" sz="3200" b="1" dirty="0">
              <a:blipFill>
                <a:blip r:embed="rId2"/>
                <a:stretch>
                  <a:fillRect/>
                </a:stretch>
              </a:blipFill>
            </a:endParaRPr>
          </a:p>
        </p:txBody>
      </p:sp>
      <p:sp>
        <p:nvSpPr>
          <p:cNvPr id="4" name="文本框 3"/>
          <p:cNvSpPr txBox="1"/>
          <p:nvPr/>
        </p:nvSpPr>
        <p:spPr>
          <a:xfrm>
            <a:off x="135794" y="644056"/>
            <a:ext cx="8956298" cy="1477328"/>
          </a:xfrm>
          <a:prstGeom prst="rect">
            <a:avLst/>
          </a:prstGeom>
          <a:noFill/>
        </p:spPr>
        <p:txBody>
          <a:bodyPr wrap="none" rtlCol="0">
            <a:spAutoFit/>
          </a:bodyPr>
          <a:lstStyle/>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Java</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中存在两种多态：重载和重写，重写是个与继承有关的多态。</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方法重载的意思</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是</a:t>
            </a:r>
            <a:r>
              <a:rPr kumimoji="1" lang="zh-CN" altLang="en-US" b="1" dirty="0" smtClean="0">
                <a:solidFill>
                  <a:schemeClr val="accent2">
                    <a:lumMod val="75000"/>
                  </a:schemeClr>
                </a:solidFill>
                <a:latin typeface="微软雅黑" panose="020B0503020204020204" pitchFamily="34" charset="-122"/>
                <a:ea typeface="微软雅黑" panose="020B0503020204020204" pitchFamily="34" charset="-122"/>
              </a:rPr>
              <a:t>功能的多态性</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一个类中可以有多个</a:t>
            </a:r>
            <a:r>
              <a:rPr kumimoji="1" lang="zh-CN" altLang="en-US" b="1" dirty="0">
                <a:solidFill>
                  <a:schemeClr val="accent2">
                    <a:lumMod val="75000"/>
                  </a:schemeClr>
                </a:solidFill>
                <a:latin typeface="微软雅黑" panose="020B0503020204020204" pitchFamily="34" charset="-122"/>
                <a:ea typeface="微软雅黑" panose="020B0503020204020204" pitchFamily="34" charset="-122"/>
              </a:rPr>
              <a:t>方法具有相同</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的名字，但这些</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法</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a:t>
            </a:r>
            <a:r>
              <a:rPr kumimoji="1" lang="zh-CN" altLang="en-US" b="1" dirty="0">
                <a:solidFill>
                  <a:schemeClr val="accent2">
                    <a:lumMod val="75000"/>
                  </a:schemeClr>
                </a:solidFill>
                <a:latin typeface="微软雅黑" panose="020B0503020204020204" pitchFamily="34" charset="-122"/>
                <a:ea typeface="微软雅黑" panose="020B0503020204020204" pitchFamily="34" charset="-122"/>
              </a:rPr>
              <a:t>参数</a:t>
            </a:r>
            <a:r>
              <a:rPr kumimoji="1" lang="zh-CN" altLang="en-US" b="1" dirty="0" smtClean="0">
                <a:solidFill>
                  <a:schemeClr val="accent2">
                    <a:lumMod val="75000"/>
                  </a:schemeClr>
                </a:solidFill>
                <a:latin typeface="微软雅黑" panose="020B0503020204020204" pitchFamily="34" charset="-122"/>
                <a:ea typeface="微软雅黑" panose="020B0503020204020204" pitchFamily="34" charset="-122"/>
              </a:rPr>
              <a:t>必须</a:t>
            </a:r>
            <a:r>
              <a:rPr kumimoji="1" lang="zh-CN" altLang="en-US" b="1" dirty="0">
                <a:solidFill>
                  <a:schemeClr val="accent2">
                    <a:lumMod val="75000"/>
                  </a:schemeClr>
                </a:solidFill>
                <a:latin typeface="微软雅黑" panose="020B0503020204020204" pitchFamily="34" charset="-122"/>
                <a:ea typeface="微软雅黑" panose="020B0503020204020204" pitchFamily="34" charset="-122"/>
              </a:rPr>
              <a:t>不同</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，即或者是参数的个数不同，或者是参数的类型不同。</a:t>
            </a: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34570" y="1880315"/>
            <a:ext cx="3359912" cy="3015132"/>
          </a:xfrm>
          <a:prstGeom prst="rect">
            <a:avLst/>
          </a:prstGeom>
        </p:spPr>
      </p:pic>
    </p:spTree>
    <p:extLst>
      <p:ext uri="{BB962C8B-B14F-4D97-AF65-F5344CB8AC3E}">
        <p14:creationId xmlns:p14="http://schemas.microsoft.com/office/powerpoint/2010/main" val="2306808725"/>
      </p:ext>
    </p:extLst>
  </p:cSld>
  <p:clrMapOvr>
    <a:masterClrMapping/>
  </p:clrMapOvr>
  <p:transition spd="med" advClick="0" advTm="3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类声明</a:t>
            </a:r>
            <a:endParaRPr lang="zh-CN" altLang="en-US" sz="3200" b="1" dirty="0">
              <a:blipFill>
                <a:blip r:embed="rId2"/>
                <a:stretch>
                  <a:fillRect/>
                </a:stretch>
              </a:blipFill>
            </a:endParaRPr>
          </a:p>
        </p:txBody>
      </p:sp>
      <p:sp>
        <p:nvSpPr>
          <p:cNvPr id="3" name="矩形 2"/>
          <p:cNvSpPr/>
          <p:nvPr/>
        </p:nvSpPr>
        <p:spPr>
          <a:xfrm>
            <a:off x="106372" y="673227"/>
            <a:ext cx="9224371" cy="4247317"/>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类声明 ：</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class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类名</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如</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class People”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和“</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class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动物”称作</a:t>
            </a:r>
            <a:r>
              <a:rPr kumimoji="1" lang="zh-CN" altLang="en-US" b="1" dirty="0">
                <a:solidFill>
                  <a:srgbClr val="C00000"/>
                </a:solidFill>
                <a:latin typeface="微软雅黑" panose="020B0503020204020204" pitchFamily="34" charset="-122"/>
                <a:ea typeface="微软雅黑" panose="020B0503020204020204" pitchFamily="34" charset="-122"/>
              </a:rPr>
              <a:t>类声明</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People”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和“动物”分别是</a:t>
            </a:r>
            <a:r>
              <a:rPr kumimoji="1" lang="zh-CN" altLang="en-US" b="1" dirty="0">
                <a:solidFill>
                  <a:srgbClr val="C00000"/>
                </a:solidFill>
                <a:latin typeface="微软雅黑" panose="020B0503020204020204" pitchFamily="34" charset="-122"/>
                <a:ea typeface="微软雅黑" panose="020B0503020204020204" pitchFamily="34" charset="-122"/>
              </a:rPr>
              <a:t>类名</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class People{</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class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动物</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给类命名时，遵守下列编程风格（这不是语法要求的，但应当遵守）：</a:t>
            </a: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1</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．如果类名使用拉丁字母，那么名字的</a:t>
            </a:r>
            <a:r>
              <a:rPr kumimoji="1" lang="zh-CN" altLang="en-US" b="1" dirty="0">
                <a:solidFill>
                  <a:srgbClr val="C00000"/>
                </a:solidFill>
                <a:latin typeface="微软雅黑" panose="020B0503020204020204" pitchFamily="34" charset="-122"/>
                <a:ea typeface="微软雅黑" panose="020B0503020204020204" pitchFamily="34" charset="-122"/>
              </a:rPr>
              <a:t>首字母</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使用</a:t>
            </a:r>
            <a:r>
              <a:rPr kumimoji="1" lang="zh-CN" altLang="en-US" b="1" dirty="0">
                <a:solidFill>
                  <a:srgbClr val="C00000"/>
                </a:solidFill>
                <a:latin typeface="微软雅黑" panose="020B0503020204020204" pitchFamily="34" charset="-122"/>
                <a:ea typeface="微软雅黑" panose="020B0503020204020204" pitchFamily="34" charset="-122"/>
              </a:rPr>
              <a:t>大写字母</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，如。</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2</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．类名最好容易识别、见名知意。当类名由几个“单词”复合而成时，</a:t>
            </a:r>
            <a:r>
              <a:rPr kumimoji="1" lang="zh-CN" altLang="en-US" b="1" dirty="0">
                <a:solidFill>
                  <a:srgbClr val="C00000"/>
                </a:solidFill>
                <a:latin typeface="微软雅黑" panose="020B0503020204020204" pitchFamily="34" charset="-122"/>
                <a:ea typeface="微软雅黑" panose="020B0503020204020204" pitchFamily="34" charset="-122"/>
              </a:rPr>
              <a:t>每个</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单词的</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首</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字母</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使用</a:t>
            </a:r>
            <a:r>
              <a:rPr kumimoji="1" lang="zh-CN" altLang="en-US" b="1" dirty="0">
                <a:solidFill>
                  <a:srgbClr val="C00000"/>
                </a:solidFill>
                <a:latin typeface="微软雅黑" panose="020B0503020204020204" pitchFamily="34" charset="-122"/>
                <a:ea typeface="微软雅黑" panose="020B0503020204020204" pitchFamily="34" charset="-122"/>
              </a:rPr>
              <a:t>大写</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3.</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第一个字符不能是数字。 </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9639689"/>
      </p:ext>
    </p:extLst>
  </p:cSld>
  <p:clrMapOvr>
    <a:masterClrMapping/>
  </p:clrMapOvr>
  <p:transition spd="med" advClick="0" advTm="3000">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方法重载与多态</a:t>
            </a:r>
            <a:endParaRPr lang="zh-CN" altLang="en-US" sz="3200" b="1" dirty="0">
              <a:blipFill>
                <a:blip r:embed="rId2"/>
                <a:stretch>
                  <a:fillRect/>
                </a:stretch>
              </a:blip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112" y="698551"/>
            <a:ext cx="2849033" cy="4412754"/>
          </a:xfrm>
          <a:prstGeom prst="rect">
            <a:avLst/>
          </a:prstGeom>
        </p:spPr>
      </p:pic>
      <p:pic>
        <p:nvPicPr>
          <p:cNvPr id="5" name="图片 4"/>
          <p:cNvPicPr>
            <a:picLocks noChangeAspect="1"/>
          </p:cNvPicPr>
          <p:nvPr/>
        </p:nvPicPr>
        <p:blipFill>
          <a:blip r:embed="rId4"/>
          <a:stretch>
            <a:fillRect/>
          </a:stretch>
        </p:blipFill>
        <p:spPr>
          <a:xfrm>
            <a:off x="3275123" y="698551"/>
            <a:ext cx="5149291" cy="4341819"/>
          </a:xfrm>
          <a:prstGeom prst="rect">
            <a:avLst/>
          </a:prstGeom>
        </p:spPr>
      </p:pic>
    </p:spTree>
    <p:extLst>
      <p:ext uri="{BB962C8B-B14F-4D97-AF65-F5344CB8AC3E}">
        <p14:creationId xmlns:p14="http://schemas.microsoft.com/office/powerpoint/2010/main" val="2112228461"/>
      </p:ext>
    </p:extLst>
  </p:cSld>
  <p:clrMapOvr>
    <a:masterClrMapping/>
  </p:clrMapOvr>
  <p:transition spd="med" advClick="0" advTm="3000">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blipFill>
                  <a:blip r:embed="rId2"/>
                  <a:stretch>
                    <a:fillRect/>
                  </a:stretch>
                </a:blipFill>
              </a:rPr>
              <a:t>this</a:t>
            </a:r>
            <a:r>
              <a:rPr lang="zh-CN" altLang="en-US" sz="3200" b="1" dirty="0" smtClean="0">
                <a:blipFill>
                  <a:blip r:embed="rId2"/>
                  <a:stretch>
                    <a:fillRect/>
                  </a:stretch>
                </a:blipFill>
              </a:rPr>
              <a:t>关键字</a:t>
            </a:r>
            <a:endParaRPr lang="zh-CN" altLang="en-US" sz="3200" b="1" dirty="0">
              <a:blipFill>
                <a:blip r:embed="rId2"/>
                <a:stretch>
                  <a:fillRect/>
                </a:stretch>
              </a:blipFill>
            </a:endParaRPr>
          </a:p>
        </p:txBody>
      </p:sp>
      <p:sp>
        <p:nvSpPr>
          <p:cNvPr id="3" name="矩形 2"/>
          <p:cNvSpPr/>
          <p:nvPr/>
        </p:nvSpPr>
        <p:spPr>
          <a:xfrm>
            <a:off x="257577" y="717941"/>
            <a:ext cx="8886423" cy="954107"/>
          </a:xfrm>
          <a:prstGeom prst="rect">
            <a:avLst/>
          </a:prstGeom>
        </p:spPr>
        <p:txBody>
          <a:bodyPr wrap="square">
            <a:spAutoFit/>
          </a:bodyPr>
          <a:lstStyle/>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this</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是</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Java</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的一个关键字，表示某个对象。</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this</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可以出现在实例方法和构造方法中，</a:t>
            </a:r>
            <a:r>
              <a:rPr kumimoji="1" lang="zh-CN" altLang="en-US" b="1" dirty="0">
                <a:solidFill>
                  <a:schemeClr val="accent2">
                    <a:lumMod val="75000"/>
                  </a:schemeClr>
                </a:solidFill>
                <a:latin typeface="微软雅黑" panose="020B0503020204020204" pitchFamily="34" charset="-122"/>
                <a:ea typeface="微软雅黑" panose="020B0503020204020204" pitchFamily="34" charset="-122"/>
              </a:rPr>
              <a:t>但不可以出现在类方法中</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在构造方法中使用</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this</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577" y="1672048"/>
            <a:ext cx="6043657" cy="3271861"/>
          </a:xfrm>
          <a:prstGeom prst="rect">
            <a:avLst/>
          </a:prstGeom>
        </p:spPr>
      </p:pic>
    </p:spTree>
    <p:extLst>
      <p:ext uri="{BB962C8B-B14F-4D97-AF65-F5344CB8AC3E}">
        <p14:creationId xmlns:p14="http://schemas.microsoft.com/office/powerpoint/2010/main" val="2948125946"/>
      </p:ext>
    </p:extLst>
  </p:cSld>
  <p:clrMapOvr>
    <a:masterClrMapping/>
  </p:clrMapOvr>
  <p:transition spd="med" advClick="0" advTm="3000">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blipFill>
                  <a:blip r:embed="rId2"/>
                  <a:stretch>
                    <a:fillRect/>
                  </a:stretch>
                </a:blipFill>
              </a:rPr>
              <a:t>this</a:t>
            </a:r>
            <a:r>
              <a:rPr lang="zh-CN" altLang="en-US" sz="3200" b="1" dirty="0" smtClean="0">
                <a:blipFill>
                  <a:blip r:embed="rId2"/>
                  <a:stretch>
                    <a:fillRect/>
                  </a:stretch>
                </a:blipFill>
              </a:rPr>
              <a:t>关键字</a:t>
            </a:r>
            <a:endParaRPr lang="zh-CN" altLang="en-US" sz="3200" b="1" dirty="0">
              <a:blipFill>
                <a:blip r:embed="rId2"/>
                <a:stretch>
                  <a:fillRect/>
                </a:stretch>
              </a:blipFill>
            </a:endParaRPr>
          </a:p>
        </p:txBody>
      </p:sp>
      <p:sp>
        <p:nvSpPr>
          <p:cNvPr id="3" name="矩形 2"/>
          <p:cNvSpPr/>
          <p:nvPr/>
        </p:nvSpPr>
        <p:spPr>
          <a:xfrm>
            <a:off x="167425" y="676085"/>
            <a:ext cx="8886423" cy="400110"/>
          </a:xfrm>
          <a:prstGeom prst="rect">
            <a:avLst/>
          </a:prstGeom>
        </p:spPr>
        <p:txBody>
          <a:bodyPr wrap="square">
            <a:spAutoFit/>
          </a:bodyPr>
          <a:lstStyle/>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在实例方法中使用</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this</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67425" y="1076195"/>
            <a:ext cx="8654603" cy="2031325"/>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实例方法必须只能通过对象来调用，不能用类名来调用。当</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this</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关键字出现实例方法中时，代表正在调用该方法的当前对象</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实例方法可以操作类的成员变量，当实例成员变量在实例方法中出现时，默认的格式是：</a:t>
            </a:r>
          </a:p>
          <a:p>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this</a:t>
            </a:r>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accent2">
                    <a:lumMod val="75000"/>
                  </a:schemeClr>
                </a:solidFill>
                <a:latin typeface="微软雅黑" panose="020B0503020204020204" pitchFamily="34" charset="-122"/>
                <a:ea typeface="微软雅黑" panose="020B0503020204020204" pitchFamily="34" charset="-122"/>
              </a:rPr>
              <a:t>成员变量</a:t>
            </a:r>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当</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static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成员变量在实例方法中出现时，默认的格式是：</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名</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成员变量</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a:t>
            </a:r>
          </a:p>
        </p:txBody>
      </p:sp>
      <p:pic>
        <p:nvPicPr>
          <p:cNvPr id="5" name="图片 4"/>
          <p:cNvPicPr>
            <a:picLocks noChangeAspect="1"/>
          </p:cNvPicPr>
          <p:nvPr/>
        </p:nvPicPr>
        <p:blipFill>
          <a:blip r:embed="rId3"/>
          <a:stretch>
            <a:fillRect/>
          </a:stretch>
        </p:blipFill>
        <p:spPr>
          <a:xfrm>
            <a:off x="1976505" y="2829296"/>
            <a:ext cx="2756481" cy="2122361"/>
          </a:xfrm>
          <a:prstGeom prst="rect">
            <a:avLst/>
          </a:prstGeom>
        </p:spPr>
      </p:pic>
    </p:spTree>
    <p:extLst>
      <p:ext uri="{BB962C8B-B14F-4D97-AF65-F5344CB8AC3E}">
        <p14:creationId xmlns:p14="http://schemas.microsoft.com/office/powerpoint/2010/main" val="1364187057"/>
      </p:ext>
    </p:extLst>
  </p:cSld>
  <p:clrMapOvr>
    <a:masterClrMapping/>
  </p:clrMapOvr>
  <p:transition spd="med" advClick="0" advTm="3000">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blipFill>
                  <a:blip r:embed="rId2"/>
                  <a:stretch>
                    <a:fillRect/>
                  </a:stretch>
                </a:blipFill>
              </a:rPr>
              <a:t>this</a:t>
            </a:r>
            <a:r>
              <a:rPr lang="zh-CN" altLang="en-US" sz="3200" b="1" dirty="0" smtClean="0">
                <a:blipFill>
                  <a:blip r:embed="rId2"/>
                  <a:stretch>
                    <a:fillRect/>
                  </a:stretch>
                </a:blipFill>
              </a:rPr>
              <a:t>关键字</a:t>
            </a:r>
            <a:endParaRPr lang="zh-CN" altLang="en-US" sz="3200" b="1" dirty="0">
              <a:blipFill>
                <a:blip r:embed="rId2"/>
                <a:stretch>
                  <a:fillRect/>
                </a:stretch>
              </a:blip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78" y="798113"/>
            <a:ext cx="2628919" cy="2233629"/>
          </a:xfrm>
          <a:prstGeom prst="rect">
            <a:avLst/>
          </a:prstGeom>
        </p:spPr>
      </p:pic>
      <p:sp>
        <p:nvSpPr>
          <p:cNvPr id="8" name="文本框 7"/>
          <p:cNvSpPr txBox="1"/>
          <p:nvPr/>
        </p:nvSpPr>
        <p:spPr>
          <a:xfrm>
            <a:off x="3470857" y="1828800"/>
            <a:ext cx="484428" cy="707886"/>
          </a:xfrm>
          <a:prstGeom prst="rect">
            <a:avLst/>
          </a:prstGeom>
          <a:noFill/>
        </p:spPr>
        <p:txBody>
          <a:bodyPr wrap="none" rtlCol="0">
            <a:spAutoFit/>
          </a:bodyPr>
          <a:lstStyle/>
          <a:p>
            <a:r>
              <a:rPr lang="en-US" sz="4000" dirty="0" smtClean="0">
                <a:solidFill>
                  <a:schemeClr val="accent2">
                    <a:lumMod val="75000"/>
                  </a:schemeClr>
                </a:solidFill>
              </a:rPr>
              <a:t>=</a:t>
            </a:r>
            <a:endParaRPr lang="en-US" sz="4000" dirty="0">
              <a:solidFill>
                <a:schemeClr val="accent2">
                  <a:lumMod val="75000"/>
                </a:schemeClr>
              </a:solidFill>
            </a:endParaRPr>
          </a:p>
        </p:txBody>
      </p:sp>
      <p:pic>
        <p:nvPicPr>
          <p:cNvPr id="9" name="图片 8"/>
          <p:cNvPicPr>
            <a:picLocks noChangeAspect="1"/>
          </p:cNvPicPr>
          <p:nvPr/>
        </p:nvPicPr>
        <p:blipFill>
          <a:blip r:embed="rId4"/>
          <a:stretch>
            <a:fillRect/>
          </a:stretch>
        </p:blipFill>
        <p:spPr>
          <a:xfrm>
            <a:off x="4360969" y="798113"/>
            <a:ext cx="4298914" cy="1133005"/>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0969" y="1931118"/>
            <a:ext cx="4315195" cy="1907268"/>
          </a:xfrm>
          <a:prstGeom prst="rect">
            <a:avLst/>
          </a:prstGeom>
        </p:spPr>
      </p:pic>
    </p:spTree>
    <p:extLst>
      <p:ext uri="{BB962C8B-B14F-4D97-AF65-F5344CB8AC3E}">
        <p14:creationId xmlns:p14="http://schemas.microsoft.com/office/powerpoint/2010/main" val="3862182050"/>
      </p:ext>
    </p:extLst>
  </p:cSld>
  <p:clrMapOvr>
    <a:masterClrMapping/>
  </p:clrMapOvr>
  <p:transition spd="med" advClick="0" advTm="3000">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a:blipFill>
                  <a:blip r:embed="rId2"/>
                  <a:stretch>
                    <a:fillRect/>
                  </a:stretch>
                </a:blipFill>
              </a:rPr>
              <a:t>包</a:t>
            </a:r>
          </a:p>
        </p:txBody>
      </p:sp>
      <p:sp>
        <p:nvSpPr>
          <p:cNvPr id="2" name="矩形 1"/>
          <p:cNvSpPr/>
          <p:nvPr/>
        </p:nvSpPr>
        <p:spPr>
          <a:xfrm>
            <a:off x="24209" y="717941"/>
            <a:ext cx="9095582" cy="2062103"/>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包是</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Java</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语言中有效地管理类的一个机制。</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包名的目的是有效的区分名字相同的类。不同</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Java</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源文件中两个类名字相同时，它们可以通过隶属不同的包来相互区分</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包语句</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106373" y="2179879"/>
            <a:ext cx="8783392" cy="1200329"/>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通过关键字</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package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声明包语句。</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package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语句作为</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Java</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源文件的第一条语句，为该源文件中声明的类指定包名。</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package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语句的一般格式为：</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package </a:t>
            </a:r>
            <a:r>
              <a:rPr kumimoji="1" lang="zh-CN" altLang="en-US" b="1" dirty="0">
                <a:solidFill>
                  <a:schemeClr val="accent2">
                    <a:lumMod val="75000"/>
                  </a:schemeClr>
                </a:solidFill>
                <a:latin typeface="微软雅黑" panose="020B0503020204020204" pitchFamily="34" charset="-122"/>
                <a:ea typeface="微软雅黑" panose="020B0503020204020204" pitchFamily="34" charset="-122"/>
              </a:rPr>
              <a:t>包名</a:t>
            </a:r>
            <a:r>
              <a:rPr lang="en-US" altLang="zh-CN" dirty="0">
                <a:solidFill>
                  <a:schemeClr val="accent2">
                    <a:lumMod val="75000"/>
                  </a:schemeClr>
                </a:solidFill>
              </a:rPr>
              <a:t>;    </a:t>
            </a:r>
          </a:p>
        </p:txBody>
      </p:sp>
    </p:spTree>
    <p:extLst>
      <p:ext uri="{BB962C8B-B14F-4D97-AF65-F5344CB8AC3E}">
        <p14:creationId xmlns:p14="http://schemas.microsoft.com/office/powerpoint/2010/main" val="779567073"/>
      </p:ext>
    </p:extLst>
  </p:cSld>
  <p:clrMapOvr>
    <a:masterClrMapping/>
  </p:clrMapOvr>
  <p:transition spd="med" advClick="0" advTm="3000">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a:blipFill>
                  <a:blip r:embed="rId2"/>
                  <a:stretch>
                    <a:fillRect/>
                  </a:stretch>
                </a:blipFill>
              </a:rPr>
              <a:t>包</a:t>
            </a:r>
          </a:p>
        </p:txBody>
      </p:sp>
      <p:sp>
        <p:nvSpPr>
          <p:cNvPr id="2" name="矩形 1"/>
          <p:cNvSpPr/>
          <p:nvPr/>
        </p:nvSpPr>
        <p:spPr>
          <a:xfrm>
            <a:off x="24209" y="717941"/>
            <a:ext cx="9095582" cy="4001095"/>
          </a:xfrm>
          <a:prstGeom prst="rect">
            <a:avLst/>
          </a:prstGeom>
        </p:spPr>
        <p:txBody>
          <a:bodyPr wrap="square">
            <a:spAutoFit/>
          </a:bodyPr>
          <a:lstStyle/>
          <a:p>
            <a:r>
              <a:rPr kumimoji="1" lang="zh-CN"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有包名的类的存储目录</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程序如果使用了包语句，例如：</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package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tom.jiafei</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那么</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存储文件的目录结构中必须包含有如下的结构    </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…\tom\</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jiafei</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如</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c:\1000\tom\jiafei</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并且</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要将源文件编译得到的类的字节码文件保存在目录</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c:\1000\tom\jiafei</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中（源文件可以任意存放）</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也可以将源文件保存在</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:\1000\tom\jiafei</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中，然后进入到</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tom\</a:t>
            </a:r>
            <a:r>
              <a:rPr kumimoji="1" lang="en-US" altLang="zh-CN" b="1" dirty="0" err="1" smtClean="0">
                <a:solidFill>
                  <a:schemeClr val="accent2">
                    <a:lumMod val="75000"/>
                  </a:schemeClr>
                </a:solidFill>
                <a:latin typeface="微软雅黑" panose="020B0503020204020204" pitchFamily="34" charset="-122"/>
                <a:ea typeface="微软雅黑" panose="020B0503020204020204" pitchFamily="34" charset="-122"/>
              </a:rPr>
              <a:t>jiafei</a:t>
            </a:r>
            <a:r>
              <a:rPr kumimoji="1" lang="zh-CN" altLang="en-US" b="1" dirty="0" smtClean="0">
                <a:solidFill>
                  <a:schemeClr val="accent2">
                    <a:lumMod val="75000"/>
                  </a:schemeClr>
                </a:solidFill>
                <a:latin typeface="微软雅黑" panose="020B0503020204020204" pitchFamily="34" charset="-122"/>
                <a:ea typeface="微软雅黑" panose="020B0503020204020204" pitchFamily="34" charset="-122"/>
              </a:rPr>
              <a:t>的上一层</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目录</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1000</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中编译源文件。</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  c</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1000\tom\jiafei\</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源文件</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9847920"/>
      </p:ext>
    </p:extLst>
  </p:cSld>
  <p:clrMapOvr>
    <a:masterClrMapping/>
  </p:clrMapOvr>
  <p:transition spd="med" advClick="0" advTm="3000">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a:blipFill>
                  <a:blip r:embed="rId2"/>
                  <a:stretch>
                    <a:fillRect/>
                  </a:stretch>
                </a:blipFill>
              </a:rPr>
              <a:t>包</a:t>
            </a:r>
          </a:p>
        </p:txBody>
      </p:sp>
      <p:sp>
        <p:nvSpPr>
          <p:cNvPr id="2" name="矩形 1"/>
          <p:cNvSpPr/>
          <p:nvPr/>
        </p:nvSpPr>
        <p:spPr>
          <a:xfrm>
            <a:off x="24209" y="717941"/>
            <a:ext cx="9095582" cy="677108"/>
          </a:xfrm>
          <a:prstGeom prst="rect">
            <a:avLst/>
          </a:prstGeom>
        </p:spPr>
        <p:txBody>
          <a:bodyPr wrap="square">
            <a:spAutoFit/>
          </a:bodyPr>
          <a:lstStyle/>
          <a:p>
            <a:r>
              <a:rPr kumimoji="1" lang="zh-CN"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运行有包的主类：</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p>
        </p:txBody>
      </p:sp>
      <p:sp>
        <p:nvSpPr>
          <p:cNvPr id="3" name="矩形 2"/>
          <p:cNvSpPr/>
          <p:nvPr/>
        </p:nvSpPr>
        <p:spPr>
          <a:xfrm>
            <a:off x="24209" y="1056495"/>
            <a:ext cx="8966793" cy="1477328"/>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如果主类的包名是</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tom.jiafei</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，那么主类的字节码一定存放在</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…\tom\</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jiefei</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目录中，运行时必须到</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tom\</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jiefei</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的上一层（即</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tom</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的父目录）目录中去运行主类。</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假设</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tom\</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jiefei</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的上一层目录是</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1000</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，那么，必须如下格式来运行：</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C:\1000&gt;java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tom.jiafei</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主类名 </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注：必须是：“包名</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主类名” </a:t>
            </a:r>
          </a:p>
        </p:txBody>
      </p:sp>
    </p:spTree>
    <p:extLst>
      <p:ext uri="{BB962C8B-B14F-4D97-AF65-F5344CB8AC3E}">
        <p14:creationId xmlns:p14="http://schemas.microsoft.com/office/powerpoint/2010/main" val="3164282957"/>
      </p:ext>
    </p:extLst>
  </p:cSld>
  <p:clrMapOvr>
    <a:masterClrMapping/>
  </p:clrMapOvr>
  <p:transition spd="med" advClick="0" advTm="3000">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a:blipFill>
                  <a:blip r:embed="rId2"/>
                  <a:stretch>
                    <a:fillRect/>
                  </a:stretch>
                </a:blipFill>
              </a:rPr>
              <a:t>包</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3" y="693805"/>
            <a:ext cx="5276889" cy="4229131"/>
          </a:xfrm>
          <a:prstGeom prst="rect">
            <a:avLst/>
          </a:prstGeom>
        </p:spPr>
      </p:pic>
    </p:spTree>
    <p:extLst>
      <p:ext uri="{BB962C8B-B14F-4D97-AF65-F5344CB8AC3E}">
        <p14:creationId xmlns:p14="http://schemas.microsoft.com/office/powerpoint/2010/main" val="2770309502"/>
      </p:ext>
    </p:extLst>
  </p:cSld>
  <p:clrMapOvr>
    <a:masterClrMapping/>
  </p:clrMapOvr>
  <p:transition spd="med" advClick="0" advTm="3000">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blipFill>
                  <a:blip r:embed="rId2"/>
                  <a:stretch>
                    <a:fillRect/>
                  </a:stretch>
                </a:blipFill>
              </a:rPr>
              <a:t>import</a:t>
            </a:r>
            <a:r>
              <a:rPr lang="zh-CN" altLang="en-US" sz="3200" b="1" dirty="0" smtClean="0">
                <a:blipFill>
                  <a:blip r:embed="rId2"/>
                  <a:stretch>
                    <a:fillRect/>
                  </a:stretch>
                </a:blipFill>
              </a:rPr>
              <a:t>语句</a:t>
            </a:r>
            <a:endParaRPr lang="zh-CN" altLang="en-US" sz="3200" b="1" dirty="0">
              <a:blipFill>
                <a:blip r:embed="rId2"/>
                <a:stretch>
                  <a:fillRect/>
                </a:stretch>
              </a:blipFill>
            </a:endParaRPr>
          </a:p>
        </p:txBody>
      </p:sp>
      <p:sp>
        <p:nvSpPr>
          <p:cNvPr id="2" name="矩形 1"/>
          <p:cNvSpPr/>
          <p:nvPr/>
        </p:nvSpPr>
        <p:spPr>
          <a:xfrm>
            <a:off x="106372" y="662012"/>
            <a:ext cx="9037627" cy="4278094"/>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一个类可能需要另一个类声明的对象作为自己的成员或方法中的局部变量，如果这两个类在同一个包中，当然没有问题</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如果</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一个类想要使用的那个类和它</a:t>
            </a:r>
            <a:r>
              <a:rPr kumimoji="1" lang="zh-CN" altLang="en-US" b="1" dirty="0">
                <a:solidFill>
                  <a:srgbClr val="FF0000"/>
                </a:solidFill>
                <a:latin typeface="微软雅黑" panose="020B0503020204020204" pitchFamily="34" charset="-122"/>
                <a:ea typeface="微软雅黑" panose="020B0503020204020204" pitchFamily="34" charset="-122"/>
              </a:rPr>
              <a:t>不在一个包中</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，要使用</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import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语句完成使命</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引入类库中的类</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引用</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Java</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自带包中的类，也就是如果</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用户需要类库中的类就必须使用</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import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语句</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Java</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自带包：</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Java.lang</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包含有的基本语言类</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Java.swing</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抽象窗口集中的图形、文本、窗口</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GUI</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Java.io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输入输出类</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Java.util</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包含实用类</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Java.sql</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包含实用类</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0663541"/>
      </p:ext>
    </p:extLst>
  </p:cSld>
  <p:clrMapOvr>
    <a:masterClrMapping/>
  </p:clrMapOvr>
  <p:transition spd="med" advClick="0" advTm="3000">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blipFill>
                  <a:blip r:embed="rId2"/>
                  <a:stretch>
                    <a:fillRect/>
                  </a:stretch>
                </a:blipFill>
              </a:rPr>
              <a:t>import</a:t>
            </a:r>
            <a:r>
              <a:rPr lang="zh-CN" altLang="en-US" sz="3200" b="1" dirty="0" smtClean="0">
                <a:blipFill>
                  <a:blip r:embed="rId2"/>
                  <a:stretch>
                    <a:fillRect/>
                  </a:stretch>
                </a:blipFill>
              </a:rPr>
              <a:t>语句</a:t>
            </a:r>
            <a:endParaRPr lang="zh-CN" altLang="en-US" sz="3200" b="1" dirty="0">
              <a:blipFill>
                <a:blip r:embed="rId2"/>
                <a:stretch>
                  <a:fillRect/>
                </a:stretch>
              </a:blipFill>
            </a:endParaRPr>
          </a:p>
        </p:txBody>
      </p:sp>
      <p:sp>
        <p:nvSpPr>
          <p:cNvPr id="2" name="矩形 1"/>
          <p:cNvSpPr/>
          <p:nvPr/>
        </p:nvSpPr>
        <p:spPr>
          <a:xfrm>
            <a:off x="106372" y="662012"/>
            <a:ext cx="9037627" cy="2031325"/>
          </a:xfrm>
          <a:prstGeom prst="rect">
            <a:avLst/>
          </a:prstGeom>
        </p:spPr>
        <p:txBody>
          <a:bodyPr wrap="square">
            <a:spAutoFit/>
          </a:bodyPr>
          <a:lstStyle/>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如果要引用一个包中的全部类，则可以用通配星号*来代替</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如：</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import </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java.util</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若</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import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java.until.Date</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只是引入</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java.util</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包中的</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Data</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66922895"/>
      </p:ext>
    </p:extLst>
  </p:cSld>
  <p:clrMapOvr>
    <a:masterClrMapping/>
  </p:clrMapOvr>
  <p:transition spd="med" advClick="0" advTm="300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类体</a:t>
            </a:r>
            <a:endParaRPr lang="zh-CN" altLang="en-US" sz="3200" b="1" dirty="0">
              <a:blipFill>
                <a:blip r:embed="rId2"/>
                <a:stretch>
                  <a:fillRect/>
                </a:stretch>
              </a:blipFill>
            </a:endParaRPr>
          </a:p>
        </p:txBody>
      </p:sp>
      <p:sp>
        <p:nvSpPr>
          <p:cNvPr id="2" name="矩形 1"/>
          <p:cNvSpPr/>
          <p:nvPr/>
        </p:nvSpPr>
        <p:spPr>
          <a:xfrm>
            <a:off x="88603" y="728671"/>
            <a:ext cx="8966793" cy="1477328"/>
          </a:xfrm>
          <a:prstGeom prst="rect">
            <a:avLst/>
          </a:prstGeom>
        </p:spPr>
        <p:txBody>
          <a:bodyPr wrap="square">
            <a:spAutoFit/>
          </a:bodyPr>
          <a:lstStyle/>
          <a:p>
            <a:r>
              <a:rPr kumimoji="1" lang="zh-CN" altLang="en-US" b="1" dirty="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类声明之后的一对大括号“</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以及它们之间的内容称作类体，大括号之间的内容称作类体的内容</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体的内容由两部分构：一部分是变量的声明，用来刻画属性；另一部分是方法的定义，用来刻画</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功能。</a:t>
            </a:r>
            <a:r>
              <a:rPr kumimoji="1" lang="zh-CN" altLang="en-US" b="1" dirty="0" smtClean="0">
                <a:solidFill>
                  <a:srgbClr val="C00000"/>
                </a:solidFill>
                <a:latin typeface="微软雅黑" panose="020B0503020204020204" pitchFamily="34" charset="-122"/>
                <a:ea typeface="微软雅黑" panose="020B0503020204020204" pitchFamily="34" charset="-122"/>
              </a:rPr>
              <a:t>对变量进行操作</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，即给出算法。</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53" y="2259797"/>
            <a:ext cx="4444202" cy="2589099"/>
          </a:xfrm>
          <a:prstGeom prst="rect">
            <a:avLst/>
          </a:prstGeom>
        </p:spPr>
      </p:pic>
      <p:sp>
        <p:nvSpPr>
          <p:cNvPr id="5" name="矩形 4"/>
          <p:cNvSpPr/>
          <p:nvPr/>
        </p:nvSpPr>
        <p:spPr>
          <a:xfrm>
            <a:off x="3071611" y="3251915"/>
            <a:ext cx="1223493" cy="25113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2972873" y="4003183"/>
            <a:ext cx="1223493" cy="25113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0840116"/>
      </p:ext>
    </p:extLst>
  </p:cSld>
  <p:clrMapOvr>
    <a:masterClrMapping/>
  </p:clrMapOvr>
  <p:transition spd="med" advClick="0" advTm="3000">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blipFill>
                  <a:blip r:embed="rId2"/>
                  <a:stretch>
                    <a:fillRect/>
                  </a:stretch>
                </a:blipFill>
              </a:rPr>
              <a:t>import</a:t>
            </a:r>
            <a:r>
              <a:rPr lang="zh-CN" altLang="en-US" sz="3200" b="1" dirty="0" smtClean="0">
                <a:blipFill>
                  <a:blip r:embed="rId2"/>
                  <a:stretch>
                    <a:fillRect/>
                  </a:stretch>
                </a:blipFill>
              </a:rPr>
              <a:t>语句</a:t>
            </a:r>
            <a:endParaRPr lang="zh-CN" altLang="en-US" sz="3200" b="1" dirty="0">
              <a:blipFill>
                <a:blip r:embed="rId2"/>
                <a:stretch>
                  <a:fillRect/>
                </a:stretch>
              </a:blip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40" y="746129"/>
            <a:ext cx="4410876" cy="258306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6469" y="755740"/>
            <a:ext cx="3196918" cy="961237"/>
          </a:xfrm>
          <a:prstGeom prst="rect">
            <a:avLst/>
          </a:prstGeom>
        </p:spPr>
      </p:pic>
    </p:spTree>
    <p:extLst>
      <p:ext uri="{BB962C8B-B14F-4D97-AF65-F5344CB8AC3E}">
        <p14:creationId xmlns:p14="http://schemas.microsoft.com/office/powerpoint/2010/main" val="2967346773"/>
      </p:ext>
    </p:extLst>
  </p:cSld>
  <p:clrMapOvr>
    <a:masterClrMapping/>
  </p:clrMapOvr>
  <p:transition spd="med" advClick="0" advTm="3000">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blipFill>
                  <a:blip r:embed="rId2"/>
                  <a:stretch>
                    <a:fillRect/>
                  </a:stretch>
                </a:blipFill>
              </a:rPr>
              <a:t>import</a:t>
            </a:r>
            <a:r>
              <a:rPr lang="zh-CN" altLang="en-US" sz="3200" b="1" dirty="0" smtClean="0">
                <a:blipFill>
                  <a:blip r:embed="rId2"/>
                  <a:stretch>
                    <a:fillRect/>
                  </a:stretch>
                </a:blipFill>
              </a:rPr>
              <a:t>语句</a:t>
            </a:r>
            <a:endParaRPr lang="zh-CN" altLang="en-US" sz="3200" b="1" dirty="0">
              <a:blipFill>
                <a:blip r:embed="rId2"/>
                <a:stretch>
                  <a:fillRect/>
                </a:stretch>
              </a:blipFill>
            </a:endParaRPr>
          </a:p>
        </p:txBody>
      </p:sp>
      <p:sp>
        <p:nvSpPr>
          <p:cNvPr id="2" name="矩形 1"/>
          <p:cNvSpPr/>
          <p:nvPr/>
        </p:nvSpPr>
        <p:spPr>
          <a:xfrm>
            <a:off x="106373" y="779496"/>
            <a:ext cx="8556830" cy="2339102"/>
          </a:xfrm>
          <a:prstGeom prst="rect">
            <a:avLst/>
          </a:prstGeom>
        </p:spPr>
        <p:txBody>
          <a:bodyPr wrap="none">
            <a:spAutoFit/>
          </a:bodyPr>
          <a:lstStyle/>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引入自定义包中</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使用非类库中有包名的类，也要使用</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import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语句</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用户</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程序可以使用</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tom.jiafei</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包</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中</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如：</a:t>
            </a:r>
          </a:p>
          <a:p>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import </a:t>
            </a:r>
            <a:r>
              <a:rPr kumimoji="1" lang="en-US" altLang="zh-CN" b="1" dirty="0" err="1">
                <a:solidFill>
                  <a:schemeClr val="accent2">
                    <a:lumMod val="75000"/>
                  </a:schemeClr>
                </a:solidFill>
                <a:latin typeface="微软雅黑" panose="020B0503020204020204" pitchFamily="34" charset="-122"/>
                <a:ea typeface="微软雅黑" panose="020B0503020204020204" pitchFamily="34" charset="-122"/>
              </a:rPr>
              <a:t>tom.jiafei</a:t>
            </a:r>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a:t>
            </a: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书本例</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[5.13]</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6729563"/>
      </p:ext>
    </p:extLst>
  </p:cSld>
  <p:clrMapOvr>
    <a:masterClrMapping/>
  </p:clrMapOvr>
  <p:transition spd="med" advClick="0" advTm="3000">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访问权限</a:t>
            </a:r>
            <a:endParaRPr lang="zh-CN" altLang="en-US" sz="3200" b="1" dirty="0">
              <a:blipFill>
                <a:blip r:embed="rId2"/>
                <a:stretch>
                  <a:fillRect/>
                </a:stretch>
              </a:blipFill>
            </a:endParaRPr>
          </a:p>
        </p:txBody>
      </p:sp>
      <p:sp>
        <p:nvSpPr>
          <p:cNvPr id="2" name="矩形 1"/>
          <p:cNvSpPr/>
          <p:nvPr/>
        </p:nvSpPr>
        <p:spPr>
          <a:xfrm>
            <a:off x="106373" y="734420"/>
            <a:ext cx="9161354" cy="4001095"/>
          </a:xfrm>
          <a:prstGeom prst="rect">
            <a:avLst/>
          </a:prstGeom>
        </p:spPr>
        <p:txBody>
          <a:bodyPr wrap="non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当用一个类创建了一个对象之后，该对象可以通过“</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运算符操作自己的变量、</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使用</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中的方法，但对象操作自己的变量和使用类中的方法是有一定限制的</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何为访问权限</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所谓</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访问权限是指对象是否可以通过“</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运算符操作自己的变量或通过“</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运算符</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使用</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类中的方法。 </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访问</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限制修饰符有</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private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protected</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和</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，都是</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Java</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的关键字，用来修饰</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成员</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变量</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或方法</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accent6">
                    <a:lumMod val="75000"/>
                  </a:schemeClr>
                </a:solidFill>
                <a:latin typeface="微软雅黑" panose="020B0503020204020204" pitchFamily="34" charset="-122"/>
                <a:ea typeface="微软雅黑" panose="020B0503020204020204" pitchFamily="34" charset="-122"/>
              </a:rPr>
              <a:t>注：</a:t>
            </a:r>
            <a:r>
              <a:rPr kumimoji="1" lang="en-US" altLang="zh-CN" b="1" dirty="0">
                <a:solidFill>
                  <a:schemeClr val="accent6">
                    <a:lumMod val="75000"/>
                  </a:schemeClr>
                </a:solidFill>
                <a:latin typeface="微软雅黑" panose="020B0503020204020204" pitchFamily="34" charset="-122"/>
                <a:ea typeface="微软雅黑" panose="020B0503020204020204" pitchFamily="34" charset="-122"/>
              </a:rPr>
              <a:t>Java</a:t>
            </a:r>
            <a:r>
              <a:rPr kumimoji="1" lang="zh-CN" altLang="en-US" b="1" dirty="0">
                <a:solidFill>
                  <a:schemeClr val="accent6">
                    <a:lumMod val="75000"/>
                  </a:schemeClr>
                </a:solidFill>
                <a:latin typeface="微软雅黑" panose="020B0503020204020204" pitchFamily="34" charset="-122"/>
                <a:ea typeface="微软雅黑" panose="020B0503020204020204" pitchFamily="34" charset="-122"/>
              </a:rPr>
              <a:t>中的方法分为类方法和实例方法，区别是类方法中有</a:t>
            </a:r>
            <a:r>
              <a:rPr kumimoji="1" lang="en-US" altLang="zh-CN" b="1" dirty="0">
                <a:solidFill>
                  <a:schemeClr val="accent6">
                    <a:lumMod val="75000"/>
                  </a:schemeClr>
                </a:solidFill>
                <a:latin typeface="微软雅黑" panose="020B0503020204020204" pitchFamily="34" charset="-122"/>
                <a:ea typeface="微软雅黑" panose="020B0503020204020204" pitchFamily="34" charset="-122"/>
              </a:rPr>
              <a:t>static</a:t>
            </a:r>
            <a:r>
              <a:rPr kumimoji="1" lang="zh-CN" altLang="en-US" b="1" dirty="0">
                <a:solidFill>
                  <a:schemeClr val="accent6">
                    <a:lumMod val="75000"/>
                  </a:schemeClr>
                </a:solidFill>
                <a:latin typeface="微软雅黑" panose="020B0503020204020204" pitchFamily="34" charset="-122"/>
                <a:ea typeface="微软雅黑" panose="020B0503020204020204" pitchFamily="34" charset="-122"/>
              </a:rPr>
              <a:t>修饰，为静态方法</a:t>
            </a:r>
            <a:r>
              <a:rPr kumimoji="1" lang="zh-CN" altLang="en-US" b="1" dirty="0" smtClean="0">
                <a:solidFill>
                  <a:schemeClr val="accent6">
                    <a:lumMod val="7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accent6">
                  <a:lumMod val="7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accent6">
                    <a:lumMod val="75000"/>
                  </a:schemeClr>
                </a:solidFill>
                <a:latin typeface="微软雅黑" panose="020B0503020204020204" pitchFamily="34" charset="-122"/>
                <a:ea typeface="微软雅黑" panose="020B0503020204020204" pitchFamily="34" charset="-122"/>
              </a:rPr>
              <a:t>是</a:t>
            </a:r>
            <a:r>
              <a:rPr kumimoji="1" lang="zh-CN" altLang="en-US" b="1" dirty="0">
                <a:solidFill>
                  <a:schemeClr val="accent6">
                    <a:lumMod val="75000"/>
                  </a:schemeClr>
                </a:solidFill>
                <a:latin typeface="微软雅黑" panose="020B0503020204020204" pitchFamily="34" charset="-122"/>
                <a:ea typeface="微软雅黑" panose="020B0503020204020204" pitchFamily="34" charset="-122"/>
              </a:rPr>
              <a:t>类的方法。所以在类文件加载到内存时就已经创建，但是实例方法是对象的方法</a:t>
            </a:r>
            <a:r>
              <a:rPr kumimoji="1" lang="zh-CN" altLang="en-US" b="1" dirty="0" smtClean="0">
                <a:solidFill>
                  <a:schemeClr val="accent6">
                    <a:lumMod val="7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accent6">
                  <a:lumMod val="7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accent6">
                    <a:lumMod val="75000"/>
                  </a:schemeClr>
                </a:solidFill>
                <a:latin typeface="微软雅黑" panose="020B0503020204020204" pitchFamily="34" charset="-122"/>
                <a:ea typeface="微软雅黑" panose="020B0503020204020204" pitchFamily="34" charset="-122"/>
              </a:rPr>
              <a:t>只有</a:t>
            </a:r>
            <a:r>
              <a:rPr kumimoji="1" lang="zh-CN" altLang="en-US" b="1" dirty="0">
                <a:solidFill>
                  <a:schemeClr val="accent6">
                    <a:lumMod val="75000"/>
                  </a:schemeClr>
                </a:solidFill>
                <a:latin typeface="微软雅黑" panose="020B0503020204020204" pitchFamily="34" charset="-122"/>
                <a:ea typeface="微软雅黑" panose="020B0503020204020204" pitchFamily="34" charset="-122"/>
              </a:rPr>
              <a:t>对象创建后才起作用，所以在类方法中不能调用实例方法，但实例方法中可以</a:t>
            </a:r>
            <a:r>
              <a:rPr kumimoji="1" lang="zh-CN" altLang="en-US" b="1" dirty="0" smtClean="0">
                <a:solidFill>
                  <a:schemeClr val="accent6">
                    <a:lumMod val="75000"/>
                  </a:schemeClr>
                </a:solidFill>
                <a:latin typeface="微软雅黑" panose="020B0503020204020204" pitchFamily="34" charset="-122"/>
                <a:ea typeface="微软雅黑" panose="020B0503020204020204" pitchFamily="34" charset="-122"/>
              </a:rPr>
              <a:t>调用</a:t>
            </a:r>
            <a:endParaRPr kumimoji="1" lang="en-US" altLang="zh-CN" b="1" dirty="0" smtClean="0">
              <a:solidFill>
                <a:schemeClr val="accent6">
                  <a:lumMod val="7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accent6">
                    <a:lumMod val="75000"/>
                  </a:schemeClr>
                </a:solidFill>
                <a:latin typeface="微软雅黑" panose="020B0503020204020204" pitchFamily="34" charset="-122"/>
                <a:ea typeface="微软雅黑" panose="020B0503020204020204" pitchFamily="34" charset="-122"/>
              </a:rPr>
              <a:t>类</a:t>
            </a:r>
            <a:r>
              <a:rPr kumimoji="1" lang="zh-CN" altLang="en-US" b="1" dirty="0">
                <a:solidFill>
                  <a:schemeClr val="accent6">
                    <a:lumMod val="75000"/>
                  </a:schemeClr>
                </a:solidFill>
                <a:latin typeface="微软雅黑" panose="020B0503020204020204" pitchFamily="34" charset="-122"/>
                <a:ea typeface="微软雅黑" panose="020B0503020204020204" pitchFamily="34" charset="-122"/>
              </a:rPr>
              <a:t>方法，且实例方法可以互相调用</a:t>
            </a:r>
            <a:r>
              <a:rPr kumimoji="1" lang="zh-CN" altLang="en-US" b="1" dirty="0" smtClean="0">
                <a:solidFill>
                  <a:schemeClr val="accent6">
                    <a:lumMod val="75000"/>
                  </a:schemeClr>
                </a:solidFill>
                <a:latin typeface="微软雅黑" panose="020B0503020204020204" pitchFamily="34" charset="-122"/>
                <a:ea typeface="微软雅黑" panose="020B0503020204020204" pitchFamily="34" charset="-122"/>
              </a:rPr>
              <a:t>。</a:t>
            </a:r>
            <a:endParaRPr kumimoji="1" lang="en-US" altLang="zh-CN" b="1" dirty="0">
              <a:solidFill>
                <a:schemeClr val="accent6">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3060827"/>
      </p:ext>
    </p:extLst>
  </p:cSld>
  <p:clrMapOvr>
    <a:masterClrMapping/>
  </p:clrMapOvr>
  <p:transition spd="med" advClick="0" advTm="3000">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访问权限</a:t>
            </a:r>
            <a:endParaRPr lang="zh-CN" altLang="en-US" sz="3200" b="1" dirty="0">
              <a:blipFill>
                <a:blip r:embed="rId2"/>
                <a:stretch>
                  <a:fillRect/>
                </a:stretch>
              </a:blipFill>
            </a:endParaRPr>
          </a:p>
        </p:txBody>
      </p:sp>
      <p:sp>
        <p:nvSpPr>
          <p:cNvPr id="2" name="矩形 1"/>
          <p:cNvSpPr/>
          <p:nvPr/>
        </p:nvSpPr>
        <p:spPr>
          <a:xfrm>
            <a:off x="106373" y="734420"/>
            <a:ext cx="8956298" cy="1508105"/>
          </a:xfrm>
          <a:prstGeom prst="rect">
            <a:avLst/>
          </a:prstGeom>
        </p:spPr>
        <p:txBody>
          <a:bodyPr wrap="none">
            <a:spAutoFit/>
          </a:bodyPr>
          <a:lstStyle/>
          <a:p>
            <a:r>
              <a:rPr kumimoji="1" lang="zh-CN"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私有</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变量和私有方法</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用关键字</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private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修饰的成员变量和方法称为私有变量和私有方法。 </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对于</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私有成员变量或方法，只有在本类中创建该类的对象时，这个对象才能访问自己</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的</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私有</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成员变量和类中的私有方法。</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97" y="1992031"/>
            <a:ext cx="5514485" cy="3030445"/>
          </a:xfrm>
          <a:prstGeom prst="rect">
            <a:avLst/>
          </a:prstGeom>
        </p:spPr>
      </p:pic>
    </p:spTree>
    <p:extLst>
      <p:ext uri="{BB962C8B-B14F-4D97-AF65-F5344CB8AC3E}">
        <p14:creationId xmlns:p14="http://schemas.microsoft.com/office/powerpoint/2010/main" val="2894829302"/>
      </p:ext>
    </p:extLst>
  </p:cSld>
  <p:clrMapOvr>
    <a:masterClrMapping/>
  </p:clrMapOvr>
  <p:transition spd="med" advClick="0" advTm="3000">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访问权限</a:t>
            </a:r>
            <a:endParaRPr lang="zh-CN" altLang="en-US" sz="3200" b="1" dirty="0">
              <a:blipFill>
                <a:blip r:embed="rId2"/>
                <a:stretch>
                  <a:fillRect/>
                </a:stretch>
              </a:blip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33" y="720504"/>
            <a:ext cx="2357455" cy="241460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7002" y="720504"/>
            <a:ext cx="5800767" cy="4362482"/>
          </a:xfrm>
          <a:prstGeom prst="rect">
            <a:avLst/>
          </a:prstGeom>
        </p:spPr>
      </p:pic>
    </p:spTree>
    <p:extLst>
      <p:ext uri="{BB962C8B-B14F-4D97-AF65-F5344CB8AC3E}">
        <p14:creationId xmlns:p14="http://schemas.microsoft.com/office/powerpoint/2010/main" val="1797802357"/>
      </p:ext>
    </p:extLst>
  </p:cSld>
  <p:clrMapOvr>
    <a:masterClrMapping/>
  </p:clrMapOvr>
  <p:transition spd="med" advClick="0" advTm="3000">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访问权限</a:t>
            </a:r>
            <a:endParaRPr lang="zh-CN" altLang="en-US" sz="3200" b="1" dirty="0">
              <a:blipFill>
                <a:blip r:embed="rId2"/>
                <a:stretch>
                  <a:fillRect/>
                </a:stretch>
              </a:blipFill>
            </a:endParaRPr>
          </a:p>
        </p:txBody>
      </p:sp>
      <p:sp>
        <p:nvSpPr>
          <p:cNvPr id="2" name="矩形 1"/>
          <p:cNvSpPr/>
          <p:nvPr/>
        </p:nvSpPr>
        <p:spPr>
          <a:xfrm>
            <a:off x="106373" y="734420"/>
            <a:ext cx="8934596" cy="2062103"/>
          </a:xfrm>
          <a:prstGeom prst="rect">
            <a:avLst/>
          </a:prstGeom>
        </p:spPr>
        <p:txBody>
          <a:bodyPr wrap="square">
            <a:spAutoFit/>
          </a:bodyPr>
          <a:lstStyle/>
          <a:p>
            <a:r>
              <a:rPr kumimoji="1" lang="zh-CN"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共有变量和共有方法</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用</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修饰的成员变量和方法被称为共有变量和共有方法 。 </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我们</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在任何一个类中用</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类创建</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了一个对象后，该对象能访问自己的</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变量</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和类</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中的</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方法（也可以通过类名来操作成员变量、方法</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5556367"/>
      </p:ext>
    </p:extLst>
  </p:cSld>
  <p:clrMapOvr>
    <a:masterClrMapping/>
  </p:clrMapOvr>
  <p:transition spd="med" advClick="0" advTm="3000">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访问权限</a:t>
            </a:r>
            <a:endParaRPr lang="zh-CN" altLang="en-US" sz="3200" b="1" dirty="0">
              <a:blipFill>
                <a:blip r:embed="rId2"/>
                <a:stretch>
                  <a:fillRect/>
                </a:stretch>
              </a:blipFill>
            </a:endParaRPr>
          </a:p>
        </p:txBody>
      </p:sp>
      <p:sp>
        <p:nvSpPr>
          <p:cNvPr id="2" name="矩形 1"/>
          <p:cNvSpPr/>
          <p:nvPr/>
        </p:nvSpPr>
        <p:spPr>
          <a:xfrm>
            <a:off x="106373" y="734420"/>
            <a:ext cx="8934596" cy="1231106"/>
          </a:xfrm>
          <a:prstGeom prst="rect">
            <a:avLst/>
          </a:prstGeom>
        </p:spPr>
        <p:txBody>
          <a:bodyPr wrap="square">
            <a:spAutoFit/>
          </a:bodyPr>
          <a:lstStyle/>
          <a:p>
            <a:r>
              <a:rPr kumimoji="1" lang="zh-CN"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共有变量和共有方法</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08" y="1179606"/>
            <a:ext cx="6661470" cy="3714366"/>
          </a:xfrm>
          <a:prstGeom prst="rect">
            <a:avLst/>
          </a:prstGeom>
        </p:spPr>
      </p:pic>
    </p:spTree>
    <p:extLst>
      <p:ext uri="{BB962C8B-B14F-4D97-AF65-F5344CB8AC3E}">
        <p14:creationId xmlns:p14="http://schemas.microsoft.com/office/powerpoint/2010/main" val="553756223"/>
      </p:ext>
    </p:extLst>
  </p:cSld>
  <p:clrMapOvr>
    <a:masterClrMapping/>
  </p:clrMapOvr>
  <p:transition spd="med" advClick="0" advTm="3000">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访问权限</a:t>
            </a:r>
            <a:endParaRPr lang="zh-CN" altLang="en-US" sz="3200" b="1" dirty="0">
              <a:blipFill>
                <a:blip r:embed="rId2"/>
                <a:stretch>
                  <a:fillRect/>
                </a:stretch>
              </a:blipFill>
            </a:endParaRPr>
          </a:p>
        </p:txBody>
      </p:sp>
      <p:sp>
        <p:nvSpPr>
          <p:cNvPr id="2" name="矩形 1"/>
          <p:cNvSpPr/>
          <p:nvPr/>
        </p:nvSpPr>
        <p:spPr>
          <a:xfrm>
            <a:off x="106373" y="734420"/>
            <a:ext cx="8934596" cy="1508105"/>
          </a:xfrm>
          <a:prstGeom prst="rect">
            <a:avLst/>
          </a:prstGeom>
        </p:spPr>
        <p:txBody>
          <a:bodyPr wrap="square">
            <a:spAutoFit/>
          </a:bodyPr>
          <a:lstStyle/>
          <a:p>
            <a:r>
              <a:rPr kumimoji="1" lang="zh-CN"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友好变量和友好方法</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不用</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private</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protected</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修饰的成员变量和方法称为友好变量和友好方法。</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220" y="1791802"/>
            <a:ext cx="8125406" cy="1698372"/>
          </a:xfrm>
          <a:prstGeom prst="rect">
            <a:avLst/>
          </a:prstGeom>
        </p:spPr>
      </p:pic>
    </p:spTree>
    <p:extLst>
      <p:ext uri="{BB962C8B-B14F-4D97-AF65-F5344CB8AC3E}">
        <p14:creationId xmlns:p14="http://schemas.microsoft.com/office/powerpoint/2010/main" val="4247206691"/>
      </p:ext>
    </p:extLst>
  </p:cSld>
  <p:clrMapOvr>
    <a:masterClrMapping/>
  </p:clrMapOvr>
  <p:transition spd="med" advClick="0" advTm="3000">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访问权限</a:t>
            </a:r>
            <a:endParaRPr lang="zh-CN" altLang="en-US" sz="3200" b="1" dirty="0">
              <a:blipFill>
                <a:blip r:embed="rId2"/>
                <a:stretch>
                  <a:fillRect/>
                </a:stretch>
              </a:blipFill>
            </a:endParaRPr>
          </a:p>
        </p:txBody>
      </p:sp>
      <p:sp>
        <p:nvSpPr>
          <p:cNvPr id="2" name="矩形 1"/>
          <p:cNvSpPr/>
          <p:nvPr/>
        </p:nvSpPr>
        <p:spPr>
          <a:xfrm>
            <a:off x="106373" y="734420"/>
            <a:ext cx="8934596" cy="1785104"/>
          </a:xfrm>
          <a:prstGeom prst="rect">
            <a:avLst/>
          </a:prstGeom>
        </p:spPr>
        <p:txBody>
          <a:bodyPr wrap="square">
            <a:spAutoFit/>
          </a:bodyPr>
          <a:lstStyle/>
          <a:p>
            <a:r>
              <a:rPr kumimoji="1" lang="zh-CN"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友好变量和友好方法</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当在另外一个类中用类</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Tom</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创建</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了一个对象后，如果这个类与</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Tom</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a:t>
            </a:r>
            <a:r>
              <a:rPr kumimoji="1" lang="zh-CN" altLang="en-US" b="1" dirty="0">
                <a:solidFill>
                  <a:srgbClr val="C00000"/>
                </a:solidFill>
                <a:latin typeface="微软雅黑" panose="020B0503020204020204" pitchFamily="34" charset="-122"/>
                <a:ea typeface="微软雅黑" panose="020B0503020204020204" pitchFamily="34" charset="-122"/>
              </a:rPr>
              <a:t>在同一个包中</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，那么该对象能访问自己的友好变量和友好方法。</a:t>
            </a: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99" y="1966954"/>
            <a:ext cx="6227115" cy="1787238"/>
          </a:xfrm>
          <a:prstGeom prst="rect">
            <a:avLst/>
          </a:prstGeom>
        </p:spPr>
      </p:pic>
      <p:sp>
        <p:nvSpPr>
          <p:cNvPr id="4" name="文本框 3"/>
          <p:cNvSpPr txBox="1"/>
          <p:nvPr/>
        </p:nvSpPr>
        <p:spPr>
          <a:xfrm>
            <a:off x="106373" y="3973133"/>
            <a:ext cx="9066008" cy="646331"/>
          </a:xfrm>
          <a:prstGeom prst="rect">
            <a:avLst/>
          </a:prstGeom>
          <a:noFill/>
        </p:spPr>
        <p:txBody>
          <a:bodyPr wrap="none" rtlCol="0">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如果源文件使用</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import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语句引入了另一个包中的类，并使用该类创建了一个对象，</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那么</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该</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类的这个</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对象将</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不能访问自己的友好变量和友好方法。</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3751"/>
      </p:ext>
    </p:extLst>
  </p:cSld>
  <p:clrMapOvr>
    <a:masterClrMapping/>
  </p:clrMapOvr>
  <p:transition spd="med" advClick="0" advTm="3000">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访问权限</a:t>
            </a:r>
            <a:endParaRPr lang="zh-CN" altLang="en-US" sz="3200" b="1" dirty="0">
              <a:blipFill>
                <a:blip r:embed="rId2"/>
                <a:stretch>
                  <a:fillRect/>
                </a:stretch>
              </a:blipFill>
            </a:endParaRPr>
          </a:p>
        </p:txBody>
      </p:sp>
      <p:sp>
        <p:nvSpPr>
          <p:cNvPr id="2" name="矩形 1"/>
          <p:cNvSpPr/>
          <p:nvPr/>
        </p:nvSpPr>
        <p:spPr>
          <a:xfrm>
            <a:off x="106373" y="734420"/>
            <a:ext cx="8934596" cy="954107"/>
          </a:xfrm>
          <a:prstGeom prst="rect">
            <a:avLst/>
          </a:prstGeom>
        </p:spPr>
        <p:txBody>
          <a:bodyPr wrap="square">
            <a:spAutoFit/>
          </a:bodyPr>
          <a:lstStyle/>
          <a:p>
            <a:r>
              <a:rPr kumimoji="1" lang="zh-CN"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受保护的成员变量和方法</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用</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protected</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修饰的成员变量和方法成为受保护的成员变量和受保护的方法</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39" y="1409970"/>
            <a:ext cx="7405245" cy="1526412"/>
          </a:xfrm>
          <a:prstGeom prst="rect">
            <a:avLst/>
          </a:prstGeom>
        </p:spPr>
      </p:pic>
      <p:sp>
        <p:nvSpPr>
          <p:cNvPr id="9" name="文本框 8"/>
          <p:cNvSpPr txBox="1"/>
          <p:nvPr/>
        </p:nvSpPr>
        <p:spPr>
          <a:xfrm>
            <a:off x="150307" y="2987900"/>
            <a:ext cx="4474879" cy="369332"/>
          </a:xfrm>
          <a:prstGeom prst="rect">
            <a:avLst/>
          </a:prstGeom>
          <a:noFill/>
        </p:spPr>
        <p:txBody>
          <a:bodyPr wrap="none" rtlCol="0">
            <a:spAutoFit/>
          </a:bodyPr>
          <a:lstStyle/>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假如</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J</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erry</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和</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Tom</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是同一个包中的类，那么</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039" y="3357231"/>
            <a:ext cx="6429330" cy="1684847"/>
          </a:xfrm>
          <a:prstGeom prst="rect">
            <a:avLst/>
          </a:prstGeom>
        </p:spPr>
      </p:pic>
    </p:spTree>
    <p:extLst>
      <p:ext uri="{BB962C8B-B14F-4D97-AF65-F5344CB8AC3E}">
        <p14:creationId xmlns:p14="http://schemas.microsoft.com/office/powerpoint/2010/main" val="1323918047"/>
      </p:ext>
    </p:extLst>
  </p:cSld>
  <p:clrMapOvr>
    <a:masterClrMapping/>
  </p:clrMapOvr>
  <p:transition spd="med" advClick="0" advTm="300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成员变量</a:t>
            </a:r>
            <a:endParaRPr lang="zh-CN" altLang="en-US" sz="3200" b="1" dirty="0">
              <a:blipFill>
                <a:blip r:embed="rId2"/>
                <a:stretch>
                  <a:fillRect/>
                </a:stretch>
              </a:blipFill>
            </a:endParaRPr>
          </a:p>
        </p:txBody>
      </p:sp>
      <p:sp>
        <p:nvSpPr>
          <p:cNvPr id="3" name="矩形 2"/>
          <p:cNvSpPr/>
          <p:nvPr/>
        </p:nvSpPr>
        <p:spPr>
          <a:xfrm>
            <a:off x="106373" y="695753"/>
            <a:ext cx="8834907" cy="4247317"/>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体分为两部分：</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1</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、变量的声明；</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2</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、方法的定义。</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1</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．变量的类型：成员变量和</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局</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部变量</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的</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类型可以是</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Java</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中的任何一种数据类型，包括基本类型：整型、浮点型、字符型；引用类型：数组、对象和接口（对象和接口见后续内容）</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574" y="2758411"/>
            <a:ext cx="1767530" cy="1812421"/>
          </a:xfrm>
          <a:prstGeom prst="rect">
            <a:avLst/>
          </a:prstGeom>
        </p:spPr>
      </p:pic>
      <p:sp>
        <p:nvSpPr>
          <p:cNvPr id="10" name="矩形 9"/>
          <p:cNvSpPr/>
          <p:nvPr/>
        </p:nvSpPr>
        <p:spPr>
          <a:xfrm>
            <a:off x="669701" y="3277673"/>
            <a:ext cx="1120462" cy="23825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p:cNvSpPr txBox="1"/>
          <p:nvPr/>
        </p:nvSpPr>
        <p:spPr>
          <a:xfrm>
            <a:off x="1964028" y="3212136"/>
            <a:ext cx="1569660" cy="369332"/>
          </a:xfrm>
          <a:prstGeom prst="rect">
            <a:avLst/>
          </a:prstGeom>
          <a:noFill/>
        </p:spPr>
        <p:txBody>
          <a:bodyPr wrap="none" rtlCol="0">
            <a:spAutoFit/>
          </a:bodyPr>
          <a:lstStyle/>
          <a:p>
            <a:r>
              <a:rPr lang="zh-CN" altLang="en-US" b="1" dirty="0">
                <a:solidFill>
                  <a:srgbClr val="C00000"/>
                </a:solidFill>
              </a:rPr>
              <a:t>类</a:t>
            </a:r>
            <a:r>
              <a:rPr lang="zh-CN" altLang="en-US" b="1" dirty="0" smtClean="0">
                <a:solidFill>
                  <a:srgbClr val="C00000"/>
                </a:solidFill>
              </a:rPr>
              <a:t>声明的变量</a:t>
            </a:r>
            <a:endParaRPr lang="en-US" b="1" dirty="0">
              <a:solidFill>
                <a:srgbClr val="C00000"/>
              </a:solidFill>
            </a:endParaRPr>
          </a:p>
        </p:txBody>
      </p:sp>
    </p:spTree>
    <p:extLst>
      <p:ext uri="{BB962C8B-B14F-4D97-AF65-F5344CB8AC3E}">
        <p14:creationId xmlns:p14="http://schemas.microsoft.com/office/powerpoint/2010/main" val="2139829"/>
      </p:ext>
    </p:extLst>
  </p:cSld>
  <p:clrMapOvr>
    <a:masterClrMapping/>
  </p:clrMapOvr>
  <p:transition spd="med" advClick="0" advTm="3000">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访问权限</a:t>
            </a:r>
            <a:endParaRPr lang="zh-CN" altLang="en-US" sz="3200" b="1" dirty="0">
              <a:blipFill>
                <a:blip r:embed="rId2"/>
                <a:stretch>
                  <a:fillRect/>
                </a:stretch>
              </a:blipFill>
            </a:endParaRPr>
          </a:p>
        </p:txBody>
      </p:sp>
      <p:sp>
        <p:nvSpPr>
          <p:cNvPr id="2" name="矩形 1"/>
          <p:cNvSpPr/>
          <p:nvPr/>
        </p:nvSpPr>
        <p:spPr>
          <a:xfrm>
            <a:off x="106373" y="734420"/>
            <a:ext cx="8934596" cy="2200602"/>
          </a:xfrm>
          <a:prstGeom prst="rect">
            <a:avLst/>
          </a:prstGeom>
        </p:spPr>
        <p:txBody>
          <a:bodyPr wrap="square">
            <a:spAutoFit/>
          </a:bodyPr>
          <a:lstStyle/>
          <a:p>
            <a:r>
              <a:rPr kumimoji="1" lang="zh-CN"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受保护的成员变量和方法</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pPr algn="just" eaLnBrk="1" hangingPunct="1">
              <a:spcBef>
                <a:spcPct val="10000"/>
              </a:spcBef>
            </a:pP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类声明时，如果在关键字</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class</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前面加上</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关键字，就称这样的类是一个</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p>
          <a:p>
            <a:pPr algn="just" eaLnBrk="1" hangingPunct="1">
              <a:spcBef>
                <a:spcPct val="10000"/>
              </a:spcBef>
            </a:pP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可以</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在</a:t>
            </a:r>
            <a:r>
              <a:rPr kumimoji="1" lang="zh-CN" altLang="en-US" b="1" dirty="0">
                <a:solidFill>
                  <a:srgbClr val="C00000"/>
                </a:solidFill>
                <a:latin typeface="微软雅黑" panose="020B0503020204020204" pitchFamily="34" charset="-122"/>
                <a:ea typeface="微软雅黑" panose="020B0503020204020204" pitchFamily="34" charset="-122"/>
              </a:rPr>
              <a:t>任何另外一个类</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中，使用</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类创建对象。 </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pPr algn="just" eaLnBrk="1" hangingPunct="1">
              <a:spcBef>
                <a:spcPct val="10000"/>
              </a:spcBef>
            </a:pP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pPr algn="just" eaLnBrk="1" hangingPunct="1">
              <a:spcBef>
                <a:spcPct val="10000"/>
              </a:spcBef>
            </a:pP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如果</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一个类</a:t>
            </a:r>
            <a:r>
              <a:rPr kumimoji="1" lang="zh-CN" altLang="en-US" b="1" dirty="0">
                <a:solidFill>
                  <a:srgbClr val="C00000"/>
                </a:solidFill>
                <a:latin typeface="微软雅黑" panose="020B0503020204020204" pitchFamily="34" charset="-122"/>
                <a:ea typeface="微软雅黑" panose="020B0503020204020204" pitchFamily="34" charset="-122"/>
              </a:rPr>
              <a:t>不加</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修饰，这样的类被称作</a:t>
            </a:r>
            <a:r>
              <a:rPr kumimoji="1" lang="zh-CN" altLang="en-US" b="1" dirty="0">
                <a:solidFill>
                  <a:srgbClr val="C00000"/>
                </a:solidFill>
                <a:latin typeface="微软雅黑" panose="020B0503020204020204" pitchFamily="34" charset="-122"/>
                <a:ea typeface="微软雅黑" panose="020B0503020204020204" pitchFamily="34" charset="-122"/>
              </a:rPr>
              <a:t>友好类</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p>
          <a:p>
            <a:pPr algn="just" eaLnBrk="1" hangingPunct="1">
              <a:spcBef>
                <a:spcPct val="10000"/>
              </a:spcBef>
            </a:pP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在</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另外一个类中使用友好类创建对象时，要保证它们是</a:t>
            </a:r>
            <a:r>
              <a:rPr kumimoji="1" lang="zh-CN" altLang="en-US" b="1" dirty="0" smtClean="0">
                <a:solidFill>
                  <a:srgbClr val="C00000"/>
                </a:solidFill>
                <a:latin typeface="微软雅黑" panose="020B0503020204020204" pitchFamily="34" charset="-122"/>
                <a:ea typeface="微软雅黑" panose="020B0503020204020204" pitchFamily="34" charset="-122"/>
              </a:rPr>
              <a:t>在同一包中</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9742596"/>
      </p:ext>
    </p:extLst>
  </p:cSld>
  <p:clrMapOvr>
    <a:masterClrMapping/>
  </p:clrMapOvr>
  <p:transition spd="med" advClick="0" advTm="3000">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基本类型的类包装</a:t>
            </a:r>
            <a:endParaRPr lang="zh-CN" altLang="en-US" sz="3200" b="1" dirty="0">
              <a:blipFill>
                <a:blip r:embed="rId2"/>
                <a:stretch>
                  <a:fillRect/>
                </a:stretch>
              </a:blipFill>
            </a:endParaRPr>
          </a:p>
        </p:txBody>
      </p:sp>
      <p:sp>
        <p:nvSpPr>
          <p:cNvPr id="2" name="矩形 1"/>
          <p:cNvSpPr/>
          <p:nvPr/>
        </p:nvSpPr>
        <p:spPr>
          <a:xfrm>
            <a:off x="106373" y="734420"/>
            <a:ext cx="8934596" cy="4278094"/>
          </a:xfrm>
          <a:prstGeom prst="rect">
            <a:avLst/>
          </a:prstGeom>
        </p:spPr>
        <p:txBody>
          <a:bodyPr wrap="square">
            <a:spAutoFit/>
          </a:bodyPr>
          <a:lstStyle/>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Java</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的基本数据类型包括：</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byte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int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short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long</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float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double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char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Java</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提供了基本数据类型相关的类，实现了对基本数据类型的封装</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这些</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类分别是：</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Byte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Integer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Short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Long</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Float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Double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和</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Character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类。这些类在</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java.lang</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包中。</a:t>
            </a:r>
          </a:p>
          <a:p>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Double</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类和</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Float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Double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类和</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Float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类实现了对</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double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和</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float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基本型数据的类包装。</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Double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类的构造方法：</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Double(double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num</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Float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类的构造方法：   </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Float(float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num</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Double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对象调用</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doubleValue</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方法可以返回该对象含有的</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double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型数据。</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Float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对象调用</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floatValue</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方法可以返回该对象含有的</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float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型数据。 </a:t>
            </a: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190950"/>
      </p:ext>
    </p:extLst>
  </p:cSld>
  <p:clrMapOvr>
    <a:masterClrMapping/>
  </p:clrMapOvr>
  <p:transition spd="med" advClick="0" advTm="3000">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基本类型的类包装</a:t>
            </a:r>
            <a:endParaRPr lang="zh-CN" altLang="en-US" sz="3200" b="1" dirty="0">
              <a:blipFill>
                <a:blip r:embed="rId2"/>
                <a:stretch>
                  <a:fillRect/>
                </a:stretch>
              </a:blipFill>
            </a:endParaRPr>
          </a:p>
        </p:txBody>
      </p:sp>
      <p:sp>
        <p:nvSpPr>
          <p:cNvPr id="2" name="矩形 1"/>
          <p:cNvSpPr/>
          <p:nvPr/>
        </p:nvSpPr>
        <p:spPr>
          <a:xfrm>
            <a:off x="106373" y="734420"/>
            <a:ext cx="8934596" cy="3447098"/>
          </a:xfrm>
          <a:prstGeom prst="rect">
            <a:avLst/>
          </a:prstGeom>
        </p:spPr>
        <p:txBody>
          <a:bodyPr wrap="square">
            <a:spAutoFit/>
          </a:bodyPr>
          <a:lstStyle/>
          <a:p>
            <a:r>
              <a:rPr kumimoji="1" lang="zh-CN"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Byte</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Short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Integer</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Long</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上述个类的构造方法分别 ：</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Byte(byte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num</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Short(short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num</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Integer(</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int</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num</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Long(long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num</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Byte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Short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Integer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和</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Long</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对象分别调用</a:t>
            </a:r>
          </a:p>
          <a:p>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byteValue</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shortValue</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intValue</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和</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longValue</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方法返回该对象含有的基本型数据。 </a:t>
            </a: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0366716"/>
      </p:ext>
    </p:extLst>
  </p:cSld>
  <p:clrMapOvr>
    <a:masterClrMapping/>
  </p:clrMapOvr>
  <p:transition spd="med" advClick="0" advTm="3000">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基本类型的类包装</a:t>
            </a:r>
            <a:endParaRPr lang="zh-CN" altLang="en-US" sz="3200" b="1" dirty="0">
              <a:blipFill>
                <a:blip r:embed="rId2"/>
                <a:stretch>
                  <a:fillRect/>
                </a:stretch>
              </a:blipFill>
            </a:endParaRPr>
          </a:p>
        </p:txBody>
      </p:sp>
      <p:sp>
        <p:nvSpPr>
          <p:cNvPr id="2" name="矩形 1"/>
          <p:cNvSpPr/>
          <p:nvPr/>
        </p:nvSpPr>
        <p:spPr>
          <a:xfrm>
            <a:off x="106373" y="734420"/>
            <a:ext cx="8934596" cy="3724096"/>
          </a:xfrm>
          <a:prstGeom prst="rect">
            <a:avLst/>
          </a:prstGeom>
        </p:spPr>
        <p:txBody>
          <a:bodyPr wrap="square">
            <a:spAutoFit/>
          </a:bodyPr>
          <a:lstStyle/>
          <a:p>
            <a:r>
              <a:rPr kumimoji="1" lang="zh-CN"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Character</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Character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类实现了对</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char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基本型数据的类包装。</a:t>
            </a: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Character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类的构造方法</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Character(char </a:t>
            </a:r>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c</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a:t>
            </a:r>
          </a:p>
          <a:p>
            <a:endParaRPr kumimoji="1" lang="en-US" altLang="zh-CN" b="1" dirty="0">
              <a:solidFill>
                <a:schemeClr val="accent2">
                  <a:lumMod val="7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Character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类中的一些常用类方法</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调用</a:t>
            </a:r>
            <a:r>
              <a:rPr kumimoji="1" lang="en-US" altLang="zh-CN" b="1" dirty="0" err="1" smtClean="0">
                <a:solidFill>
                  <a:schemeClr val="bg1">
                    <a:lumMod val="85000"/>
                  </a:schemeClr>
                </a:solidFill>
                <a:latin typeface="微软雅黑" panose="020B0503020204020204" pitchFamily="34" charset="-122"/>
                <a:ea typeface="微软雅黑" panose="020B0503020204020204" pitchFamily="34" charset="-122"/>
              </a:rPr>
              <a:t>charValue</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方法可以返回该对象含有</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char</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型数据；</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public </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static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boolean</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isDigit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(char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ch</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如果</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ch</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是数字字符方法返回 </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true,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否则返回</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false</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public </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static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boolean</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isLetter</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(char </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ch</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如果</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ch</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是字母方法返回 </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true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，否则返回</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false</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67248717"/>
      </p:ext>
    </p:extLst>
  </p:cSld>
  <p:clrMapOvr>
    <a:masterClrMapping/>
  </p:clrMapOvr>
  <p:transition spd="med" advClick="0" advTm="3000">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可变参数</a:t>
            </a:r>
            <a:endParaRPr lang="zh-CN" altLang="en-US" sz="3200" b="1" dirty="0">
              <a:blipFill>
                <a:blip r:embed="rId2"/>
                <a:stretch>
                  <a:fillRect/>
                </a:stretch>
              </a:blipFill>
            </a:endParaRPr>
          </a:p>
        </p:txBody>
      </p:sp>
      <p:sp>
        <p:nvSpPr>
          <p:cNvPr id="3" name="矩形 2"/>
          <p:cNvSpPr/>
          <p:nvPr/>
        </p:nvSpPr>
        <p:spPr>
          <a:xfrm>
            <a:off x="167424" y="714968"/>
            <a:ext cx="8976575" cy="4247317"/>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可变参数是指在声明方法时不给出参数列表中从某项直至最后一项参数的名字和个数，但这些参数的类型必须相同。可变参数使用“</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表示若干个参数，这些参数的类型必须相同，最后一个参数必须是参数列表中的最后一个参数。例如：</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public void f(</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int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 x)</a:t>
            </a: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那么，方法</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的参数列表中，从第</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1</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个至最后一个参数都是</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int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型，但连续出现的</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int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型参数的个数不确定。称</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x</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是方法</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f</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的参数列表中的可变参数的“参数代表”。</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再如：</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public void g(double a</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int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 x)</a:t>
            </a: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 </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那么，方法</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g</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的参数列表中，第</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1</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个参数是</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double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型，第</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2</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个至最后一个参数是</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int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型，但连续出现的</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int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型参数的个数不确定。称</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x</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是方法</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g</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的参数列表中的可变参数的“参数代表”。</a:t>
            </a:r>
          </a:p>
        </p:txBody>
      </p:sp>
    </p:spTree>
    <p:extLst>
      <p:ext uri="{BB962C8B-B14F-4D97-AF65-F5344CB8AC3E}">
        <p14:creationId xmlns:p14="http://schemas.microsoft.com/office/powerpoint/2010/main" val="112918548"/>
      </p:ext>
    </p:extLst>
  </p:cSld>
  <p:clrMapOvr>
    <a:masterClrMapping/>
  </p:clrMapOvr>
  <p:transition spd="med" advClick="0" advTm="3000">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0110" y="1026279"/>
            <a:ext cx="8332839" cy="1161857"/>
          </a:xfrm>
          <a:prstGeom prst="rect">
            <a:avLst/>
          </a:prstGeom>
          <a:noFill/>
          <a:ln>
            <a:noFill/>
          </a:ln>
        </p:spPr>
        <p:txBody>
          <a:bodyPr>
            <a:spAutoFit/>
          </a:bodyPr>
          <a:lstStyle/>
          <a:p>
            <a:pPr algn="ctr" eaLnBrk="1" fontAlgn="auto" hangingPunct="1">
              <a:spcBef>
                <a:spcPts val="0"/>
              </a:spcBef>
              <a:spcAft>
                <a:spcPts val="0"/>
              </a:spcAft>
              <a:defRPr/>
            </a:pPr>
            <a:r>
              <a:rPr lang="en-US" altLang="zh-CN" sz="4950" b="1" dirty="0" smtClean="0">
                <a:blipFill dpi="0" rotWithShape="1">
                  <a:blip r:embed="rId2"/>
                  <a:srcRect/>
                  <a:stretch>
                    <a:fillRect/>
                  </a:stretch>
                </a:blipFill>
                <a:latin typeface="微软雅黑" panose="020B0503020204020204" pitchFamily="34" charset="-122"/>
                <a:ea typeface="微软雅黑" panose="020B0503020204020204" pitchFamily="34" charset="-122"/>
              </a:rPr>
              <a:t>Java</a:t>
            </a:r>
            <a:r>
              <a:rPr lang="zh-CN" altLang="en-US" sz="4950" b="1" dirty="0" smtClean="0">
                <a:blipFill dpi="0" rotWithShape="1">
                  <a:blip r:embed="rId2"/>
                  <a:srcRect/>
                  <a:stretch>
                    <a:fillRect/>
                  </a:stretch>
                </a:blipFill>
                <a:latin typeface="微软雅黑" panose="020B0503020204020204" pitchFamily="34" charset="-122"/>
                <a:ea typeface="微软雅黑" panose="020B0503020204020204" pitchFamily="34" charset="-122"/>
              </a:rPr>
              <a:t>程序设计</a:t>
            </a:r>
          </a:p>
          <a:p>
            <a:pPr algn="ctr" eaLnBrk="1" fontAlgn="auto" hangingPunct="1">
              <a:spcBef>
                <a:spcPts val="0"/>
              </a:spcBef>
              <a:spcAft>
                <a:spcPts val="0"/>
              </a:spcAft>
              <a:defRPr/>
            </a:pPr>
            <a:r>
              <a:rPr lang="en-US" altLang="zh-CN" sz="2000" b="1" dirty="0" smtClean="0">
                <a:blipFill dpi="0" rotWithShape="1">
                  <a:blip r:embed="rId2"/>
                  <a:srcRect/>
                  <a:stretch>
                    <a:fillRect/>
                  </a:stretch>
                </a:blipFill>
                <a:latin typeface="微软雅黑" panose="020B0503020204020204" pitchFamily="34" charset="-122"/>
                <a:ea typeface="微软雅黑" panose="020B0503020204020204" pitchFamily="34" charset="-122"/>
              </a:rPr>
              <a:t>                           </a:t>
            </a:r>
            <a:r>
              <a:rPr lang="en-US" altLang="zh-CN" sz="2000" b="1" dirty="0" smtClean="0">
                <a:blipFill dpi="0" rotWithShape="1">
                  <a:blip r:embed="rId2"/>
                  <a:srcRect/>
                  <a:stretch>
                    <a:fillRect/>
                  </a:stretch>
                </a:blipFill>
                <a:latin typeface="微软雅黑" panose="020B0503020204020204" pitchFamily="34" charset="-122"/>
                <a:ea typeface="微软雅黑" panose="020B0503020204020204" pitchFamily="34" charset="-122"/>
              </a:rPr>
              <a:t>----</a:t>
            </a:r>
            <a:r>
              <a:rPr lang="zh-CN" altLang="en-US" sz="2000" b="1" dirty="0" smtClean="0">
                <a:blipFill dpi="0" rotWithShape="1">
                  <a:blip r:embed="rId2"/>
                  <a:srcRect/>
                  <a:stretch>
                    <a:fillRect/>
                  </a:stretch>
                </a:blipFill>
                <a:latin typeface="微软雅黑" panose="020B0503020204020204" pitchFamily="34" charset="-122"/>
                <a:ea typeface="微软雅黑" panose="020B0503020204020204" pitchFamily="34" charset="-122"/>
              </a:rPr>
              <a:t>子类与继承</a:t>
            </a:r>
            <a:endParaRPr lang="zh-CN" altLang="en-US" sz="2000" b="1" dirty="0">
              <a:blipFill dpi="0" rotWithShape="1">
                <a:blip r:embed="rId2"/>
                <a:srcRect/>
                <a:stretch>
                  <a:fillRect/>
                </a:stretch>
              </a:blipFill>
              <a:latin typeface="微软雅黑" panose="020B0503020204020204" pitchFamily="34" charset="-122"/>
              <a:ea typeface="微软雅黑" panose="020B0503020204020204" pitchFamily="34" charset="-122"/>
            </a:endParaRPr>
          </a:p>
        </p:txBody>
      </p:sp>
      <p:grpSp>
        <p:nvGrpSpPr>
          <p:cNvPr id="3" name="组合 134"/>
          <p:cNvGrpSpPr/>
          <p:nvPr/>
        </p:nvGrpSpPr>
        <p:grpSpPr>
          <a:xfrm>
            <a:off x="1829562" y="2327673"/>
            <a:ext cx="5484878" cy="244078"/>
            <a:chOff x="2481804" y="4179888"/>
            <a:chExt cx="7313171" cy="325437"/>
          </a:xfrm>
          <a:solidFill>
            <a:schemeClr val="accent1">
              <a:lumMod val="75000"/>
            </a:schemeClr>
          </a:solidFill>
        </p:grpSpPr>
        <p:sp>
          <p:nvSpPr>
            <p:cNvPr id="14" name="Freeform 35"/>
            <p:cNvSpPr>
              <a:spLocks/>
            </p:cNvSpPr>
            <p:nvPr/>
          </p:nvSpPr>
          <p:spPr bwMode="auto">
            <a:xfrm>
              <a:off x="9686693" y="4210050"/>
              <a:ext cx="108282" cy="19050"/>
            </a:xfrm>
            <a:custGeom>
              <a:avLst/>
              <a:gdLst>
                <a:gd name="T0" fmla="*/ 3 w 19"/>
                <a:gd name="T1" fmla="*/ 2 h 6"/>
                <a:gd name="T2" fmla="*/ 19 w 19"/>
                <a:gd name="T3" fmla="*/ 3 h 6"/>
                <a:gd name="T4" fmla="*/ 3 w 19"/>
                <a:gd name="T5" fmla="*/ 2 h 6"/>
              </a:gdLst>
              <a:ahLst/>
              <a:cxnLst>
                <a:cxn ang="0">
                  <a:pos x="T0" y="T1"/>
                </a:cxn>
                <a:cxn ang="0">
                  <a:pos x="T2" y="T3"/>
                </a:cxn>
                <a:cxn ang="0">
                  <a:pos x="T4" y="T5"/>
                </a:cxn>
              </a:cxnLst>
              <a:rect l="0" t="0" r="r" b="b"/>
              <a:pathLst>
                <a:path w="19" h="6">
                  <a:moveTo>
                    <a:pt x="3" y="2"/>
                  </a:moveTo>
                  <a:cubicBezTo>
                    <a:pt x="7" y="4"/>
                    <a:pt x="14" y="0"/>
                    <a:pt x="19" y="3"/>
                  </a:cubicBezTo>
                  <a:cubicBezTo>
                    <a:pt x="14" y="3"/>
                    <a:pt x="0" y="6"/>
                    <a:pt x="3"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20" name="Freeform 41"/>
            <p:cNvSpPr>
              <a:spLocks/>
            </p:cNvSpPr>
            <p:nvPr/>
          </p:nvSpPr>
          <p:spPr bwMode="auto">
            <a:xfrm>
              <a:off x="9545093" y="4219575"/>
              <a:ext cx="91624" cy="9525"/>
            </a:xfrm>
            <a:custGeom>
              <a:avLst/>
              <a:gdLst>
                <a:gd name="T0" fmla="*/ 12 w 16"/>
                <a:gd name="T1" fmla="*/ 2 h 3"/>
                <a:gd name="T2" fmla="*/ 3 w 16"/>
                <a:gd name="T3" fmla="*/ 1 h 3"/>
                <a:gd name="T4" fmla="*/ 12 w 16"/>
                <a:gd name="T5" fmla="*/ 2 h 3"/>
              </a:gdLst>
              <a:ahLst/>
              <a:cxnLst>
                <a:cxn ang="0">
                  <a:pos x="T0" y="T1"/>
                </a:cxn>
                <a:cxn ang="0">
                  <a:pos x="T2" y="T3"/>
                </a:cxn>
                <a:cxn ang="0">
                  <a:pos x="T4" y="T5"/>
                </a:cxn>
              </a:cxnLst>
              <a:rect l="0" t="0" r="r" b="b"/>
              <a:pathLst>
                <a:path w="16" h="3">
                  <a:moveTo>
                    <a:pt x="12" y="2"/>
                  </a:moveTo>
                  <a:cubicBezTo>
                    <a:pt x="10" y="2"/>
                    <a:pt x="0" y="3"/>
                    <a:pt x="3" y="1"/>
                  </a:cubicBezTo>
                  <a:cubicBezTo>
                    <a:pt x="6" y="1"/>
                    <a:pt x="16" y="0"/>
                    <a:pt x="1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26" name="Freeform 47"/>
            <p:cNvSpPr>
              <a:spLocks/>
            </p:cNvSpPr>
            <p:nvPr/>
          </p:nvSpPr>
          <p:spPr bwMode="auto">
            <a:xfrm>
              <a:off x="9148061" y="4271963"/>
              <a:ext cx="108282" cy="14288"/>
            </a:xfrm>
            <a:custGeom>
              <a:avLst/>
              <a:gdLst>
                <a:gd name="T0" fmla="*/ 0 w 19"/>
                <a:gd name="T1" fmla="*/ 2 h 4"/>
                <a:gd name="T2" fmla="*/ 19 w 19"/>
                <a:gd name="T3" fmla="*/ 2 h 4"/>
                <a:gd name="T4" fmla="*/ 0 w 19"/>
                <a:gd name="T5" fmla="*/ 2 h 4"/>
              </a:gdLst>
              <a:ahLst/>
              <a:cxnLst>
                <a:cxn ang="0">
                  <a:pos x="T0" y="T1"/>
                </a:cxn>
                <a:cxn ang="0">
                  <a:pos x="T2" y="T3"/>
                </a:cxn>
                <a:cxn ang="0">
                  <a:pos x="T4" y="T5"/>
                </a:cxn>
              </a:cxnLst>
              <a:rect l="0" t="0" r="r" b="b"/>
              <a:pathLst>
                <a:path w="19" h="4">
                  <a:moveTo>
                    <a:pt x="0" y="2"/>
                  </a:moveTo>
                  <a:cubicBezTo>
                    <a:pt x="8" y="1"/>
                    <a:pt x="12" y="0"/>
                    <a:pt x="19" y="2"/>
                  </a:cubicBezTo>
                  <a:cubicBezTo>
                    <a:pt x="13" y="2"/>
                    <a:pt x="4"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31" name="Freeform 52"/>
            <p:cNvSpPr>
              <a:spLocks/>
            </p:cNvSpPr>
            <p:nvPr/>
          </p:nvSpPr>
          <p:spPr bwMode="auto">
            <a:xfrm>
              <a:off x="8403973" y="4268788"/>
              <a:ext cx="161034" cy="17463"/>
            </a:xfrm>
            <a:custGeom>
              <a:avLst/>
              <a:gdLst>
                <a:gd name="T0" fmla="*/ 8 w 28"/>
                <a:gd name="T1" fmla="*/ 4 h 5"/>
                <a:gd name="T2" fmla="*/ 0 w 28"/>
                <a:gd name="T3" fmla="*/ 3 h 5"/>
                <a:gd name="T4" fmla="*/ 10 w 28"/>
                <a:gd name="T5" fmla="*/ 3 h 5"/>
                <a:gd name="T6" fmla="*/ 28 w 28"/>
                <a:gd name="T7" fmla="*/ 4 h 5"/>
                <a:gd name="T8" fmla="*/ 8 w 28"/>
                <a:gd name="T9" fmla="*/ 4 h 5"/>
              </a:gdLst>
              <a:ahLst/>
              <a:cxnLst>
                <a:cxn ang="0">
                  <a:pos x="T0" y="T1"/>
                </a:cxn>
                <a:cxn ang="0">
                  <a:pos x="T2" y="T3"/>
                </a:cxn>
                <a:cxn ang="0">
                  <a:pos x="T4" y="T5"/>
                </a:cxn>
                <a:cxn ang="0">
                  <a:pos x="T6" y="T7"/>
                </a:cxn>
                <a:cxn ang="0">
                  <a:pos x="T8" y="T9"/>
                </a:cxn>
              </a:cxnLst>
              <a:rect l="0" t="0" r="r" b="b"/>
              <a:pathLst>
                <a:path w="28" h="5">
                  <a:moveTo>
                    <a:pt x="8" y="4"/>
                  </a:moveTo>
                  <a:cubicBezTo>
                    <a:pt x="6" y="3"/>
                    <a:pt x="0" y="5"/>
                    <a:pt x="0" y="3"/>
                  </a:cubicBezTo>
                  <a:cubicBezTo>
                    <a:pt x="3" y="3"/>
                    <a:pt x="7" y="3"/>
                    <a:pt x="10" y="3"/>
                  </a:cubicBezTo>
                  <a:cubicBezTo>
                    <a:pt x="16" y="4"/>
                    <a:pt x="26" y="0"/>
                    <a:pt x="28" y="4"/>
                  </a:cubicBezTo>
                  <a:cubicBezTo>
                    <a:pt x="22" y="3"/>
                    <a:pt x="16" y="5"/>
                    <a:pt x="8"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35" name="Freeform 56"/>
            <p:cNvSpPr>
              <a:spLocks/>
            </p:cNvSpPr>
            <p:nvPr/>
          </p:nvSpPr>
          <p:spPr bwMode="auto">
            <a:xfrm>
              <a:off x="8309574" y="4278313"/>
              <a:ext cx="88846" cy="11113"/>
            </a:xfrm>
            <a:custGeom>
              <a:avLst/>
              <a:gdLst>
                <a:gd name="T0" fmla="*/ 3 w 16"/>
                <a:gd name="T1" fmla="*/ 1 h 3"/>
                <a:gd name="T2" fmla="*/ 13 w 16"/>
                <a:gd name="T3" fmla="*/ 1 h 3"/>
                <a:gd name="T4" fmla="*/ 3 w 16"/>
                <a:gd name="T5" fmla="*/ 1 h 3"/>
              </a:gdLst>
              <a:ahLst/>
              <a:cxnLst>
                <a:cxn ang="0">
                  <a:pos x="T0" y="T1"/>
                </a:cxn>
                <a:cxn ang="0">
                  <a:pos x="T2" y="T3"/>
                </a:cxn>
                <a:cxn ang="0">
                  <a:pos x="T4" y="T5"/>
                </a:cxn>
              </a:cxnLst>
              <a:rect l="0" t="0" r="r" b="b"/>
              <a:pathLst>
                <a:path w="16" h="3">
                  <a:moveTo>
                    <a:pt x="3" y="1"/>
                  </a:moveTo>
                  <a:cubicBezTo>
                    <a:pt x="6" y="1"/>
                    <a:pt x="16" y="0"/>
                    <a:pt x="13" y="1"/>
                  </a:cubicBezTo>
                  <a:cubicBezTo>
                    <a:pt x="11" y="1"/>
                    <a:pt x="0" y="3"/>
                    <a:pt x="3"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38" name="Freeform 59"/>
            <p:cNvSpPr>
              <a:spLocks/>
            </p:cNvSpPr>
            <p:nvPr/>
          </p:nvSpPr>
          <p:spPr bwMode="auto">
            <a:xfrm>
              <a:off x="8212397" y="4308475"/>
              <a:ext cx="33317" cy="12700"/>
            </a:xfrm>
            <a:custGeom>
              <a:avLst/>
              <a:gdLst>
                <a:gd name="T0" fmla="*/ 0 w 6"/>
                <a:gd name="T1" fmla="*/ 2 h 4"/>
                <a:gd name="T2" fmla="*/ 3 w 6"/>
                <a:gd name="T3" fmla="*/ 1 h 4"/>
                <a:gd name="T4" fmla="*/ 1 w 6"/>
                <a:gd name="T5" fmla="*/ 0 h 4"/>
                <a:gd name="T6" fmla="*/ 6 w 6"/>
                <a:gd name="T7" fmla="*/ 1 h 4"/>
                <a:gd name="T8" fmla="*/ 5 w 6"/>
                <a:gd name="T9" fmla="*/ 3 h 4"/>
                <a:gd name="T10" fmla="*/ 0 w 6"/>
                <a:gd name="T11" fmla="*/ 2 h 4"/>
              </a:gdLst>
              <a:ahLst/>
              <a:cxnLst>
                <a:cxn ang="0">
                  <a:pos x="T0" y="T1"/>
                </a:cxn>
                <a:cxn ang="0">
                  <a:pos x="T2" y="T3"/>
                </a:cxn>
                <a:cxn ang="0">
                  <a:pos x="T4" y="T5"/>
                </a:cxn>
                <a:cxn ang="0">
                  <a:pos x="T6" y="T7"/>
                </a:cxn>
                <a:cxn ang="0">
                  <a:pos x="T8" y="T9"/>
                </a:cxn>
                <a:cxn ang="0">
                  <a:pos x="T10" y="T11"/>
                </a:cxn>
              </a:cxnLst>
              <a:rect l="0" t="0" r="r" b="b"/>
              <a:pathLst>
                <a:path w="6" h="4">
                  <a:moveTo>
                    <a:pt x="0" y="2"/>
                  </a:moveTo>
                  <a:cubicBezTo>
                    <a:pt x="1" y="2"/>
                    <a:pt x="3" y="2"/>
                    <a:pt x="3" y="1"/>
                  </a:cubicBezTo>
                  <a:cubicBezTo>
                    <a:pt x="2" y="1"/>
                    <a:pt x="1" y="1"/>
                    <a:pt x="1" y="0"/>
                  </a:cubicBezTo>
                  <a:cubicBezTo>
                    <a:pt x="3" y="1"/>
                    <a:pt x="6" y="0"/>
                    <a:pt x="6" y="1"/>
                  </a:cubicBezTo>
                  <a:cubicBezTo>
                    <a:pt x="5" y="1"/>
                    <a:pt x="5" y="2"/>
                    <a:pt x="5" y="3"/>
                  </a:cubicBezTo>
                  <a:cubicBezTo>
                    <a:pt x="3" y="3"/>
                    <a:pt x="1"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40" name="Freeform 61"/>
            <p:cNvSpPr>
              <a:spLocks/>
            </p:cNvSpPr>
            <p:nvPr/>
          </p:nvSpPr>
          <p:spPr bwMode="auto">
            <a:xfrm>
              <a:off x="8043034" y="4305300"/>
              <a:ext cx="99952" cy="19050"/>
            </a:xfrm>
            <a:custGeom>
              <a:avLst/>
              <a:gdLst>
                <a:gd name="T0" fmla="*/ 16 w 18"/>
                <a:gd name="T1" fmla="*/ 5 h 6"/>
                <a:gd name="T2" fmla="*/ 9 w 18"/>
                <a:gd name="T3" fmla="*/ 3 h 6"/>
                <a:gd name="T4" fmla="*/ 16 w 18"/>
                <a:gd name="T5" fmla="*/ 5 h 6"/>
              </a:gdLst>
              <a:ahLst/>
              <a:cxnLst>
                <a:cxn ang="0">
                  <a:pos x="T0" y="T1"/>
                </a:cxn>
                <a:cxn ang="0">
                  <a:pos x="T2" y="T3"/>
                </a:cxn>
                <a:cxn ang="0">
                  <a:pos x="T4" y="T5"/>
                </a:cxn>
              </a:cxnLst>
              <a:rect l="0" t="0" r="r" b="b"/>
              <a:pathLst>
                <a:path w="18" h="6">
                  <a:moveTo>
                    <a:pt x="16" y="5"/>
                  </a:moveTo>
                  <a:cubicBezTo>
                    <a:pt x="12" y="6"/>
                    <a:pt x="13" y="3"/>
                    <a:pt x="9" y="3"/>
                  </a:cubicBezTo>
                  <a:cubicBezTo>
                    <a:pt x="0" y="3"/>
                    <a:pt x="18" y="0"/>
                    <a:pt x="16" y="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47" name="Freeform 68"/>
            <p:cNvSpPr>
              <a:spLocks/>
            </p:cNvSpPr>
            <p:nvPr/>
          </p:nvSpPr>
          <p:spPr bwMode="auto">
            <a:xfrm>
              <a:off x="7429438" y="4286250"/>
              <a:ext cx="136047" cy="22225"/>
            </a:xfrm>
            <a:custGeom>
              <a:avLst/>
              <a:gdLst>
                <a:gd name="T0" fmla="*/ 0 w 24"/>
                <a:gd name="T1" fmla="*/ 4 h 7"/>
                <a:gd name="T2" fmla="*/ 23 w 24"/>
                <a:gd name="T3" fmla="*/ 4 h 7"/>
                <a:gd name="T4" fmla="*/ 0 w 24"/>
                <a:gd name="T5" fmla="*/ 4 h 7"/>
              </a:gdLst>
              <a:ahLst/>
              <a:cxnLst>
                <a:cxn ang="0">
                  <a:pos x="T0" y="T1"/>
                </a:cxn>
                <a:cxn ang="0">
                  <a:pos x="T2" y="T3"/>
                </a:cxn>
                <a:cxn ang="0">
                  <a:pos x="T4" y="T5"/>
                </a:cxn>
              </a:cxnLst>
              <a:rect l="0" t="0" r="r" b="b"/>
              <a:pathLst>
                <a:path w="24" h="7">
                  <a:moveTo>
                    <a:pt x="0" y="4"/>
                  </a:moveTo>
                  <a:cubicBezTo>
                    <a:pt x="6" y="4"/>
                    <a:pt x="24" y="0"/>
                    <a:pt x="23" y="4"/>
                  </a:cubicBezTo>
                  <a:cubicBezTo>
                    <a:pt x="18" y="4"/>
                    <a:pt x="6" y="7"/>
                    <a:pt x="0"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2" name="Freeform 73"/>
            <p:cNvSpPr>
              <a:spLocks/>
            </p:cNvSpPr>
            <p:nvPr/>
          </p:nvSpPr>
          <p:spPr bwMode="auto">
            <a:xfrm>
              <a:off x="7179558" y="4341813"/>
              <a:ext cx="61082" cy="15875"/>
            </a:xfrm>
            <a:custGeom>
              <a:avLst/>
              <a:gdLst>
                <a:gd name="T0" fmla="*/ 11 w 11"/>
                <a:gd name="T1" fmla="*/ 2 h 5"/>
                <a:gd name="T2" fmla="*/ 7 w 11"/>
                <a:gd name="T3" fmla="*/ 5 h 5"/>
                <a:gd name="T4" fmla="*/ 0 w 11"/>
                <a:gd name="T5" fmla="*/ 2 h 5"/>
                <a:gd name="T6" fmla="*/ 11 w 11"/>
                <a:gd name="T7" fmla="*/ 2 h 5"/>
              </a:gdLst>
              <a:ahLst/>
              <a:cxnLst>
                <a:cxn ang="0">
                  <a:pos x="T0" y="T1"/>
                </a:cxn>
                <a:cxn ang="0">
                  <a:pos x="T2" y="T3"/>
                </a:cxn>
                <a:cxn ang="0">
                  <a:pos x="T4" y="T5"/>
                </a:cxn>
                <a:cxn ang="0">
                  <a:pos x="T6" y="T7"/>
                </a:cxn>
              </a:cxnLst>
              <a:rect l="0" t="0" r="r" b="b"/>
              <a:pathLst>
                <a:path w="11" h="5">
                  <a:moveTo>
                    <a:pt x="11" y="2"/>
                  </a:moveTo>
                  <a:cubicBezTo>
                    <a:pt x="6" y="1"/>
                    <a:pt x="10" y="5"/>
                    <a:pt x="7" y="5"/>
                  </a:cubicBezTo>
                  <a:cubicBezTo>
                    <a:pt x="5" y="4"/>
                    <a:pt x="0" y="5"/>
                    <a:pt x="0" y="2"/>
                  </a:cubicBezTo>
                  <a:cubicBezTo>
                    <a:pt x="3" y="2"/>
                    <a:pt x="9" y="0"/>
                    <a:pt x="11"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3" name="Freeform 74"/>
            <p:cNvSpPr>
              <a:spLocks/>
            </p:cNvSpPr>
            <p:nvPr/>
          </p:nvSpPr>
          <p:spPr bwMode="auto">
            <a:xfrm>
              <a:off x="6951889" y="4324350"/>
              <a:ext cx="124941" cy="14288"/>
            </a:xfrm>
            <a:custGeom>
              <a:avLst/>
              <a:gdLst>
                <a:gd name="T0" fmla="*/ 22 w 22"/>
                <a:gd name="T1" fmla="*/ 2 h 4"/>
                <a:gd name="T2" fmla="*/ 0 w 22"/>
                <a:gd name="T3" fmla="*/ 2 h 4"/>
                <a:gd name="T4" fmla="*/ 22 w 22"/>
                <a:gd name="T5" fmla="*/ 2 h 4"/>
              </a:gdLst>
              <a:ahLst/>
              <a:cxnLst>
                <a:cxn ang="0">
                  <a:pos x="T0" y="T1"/>
                </a:cxn>
                <a:cxn ang="0">
                  <a:pos x="T2" y="T3"/>
                </a:cxn>
                <a:cxn ang="0">
                  <a:pos x="T4" y="T5"/>
                </a:cxn>
              </a:cxnLst>
              <a:rect l="0" t="0" r="r" b="b"/>
              <a:pathLst>
                <a:path w="22" h="4">
                  <a:moveTo>
                    <a:pt x="22" y="2"/>
                  </a:moveTo>
                  <a:cubicBezTo>
                    <a:pt x="16" y="2"/>
                    <a:pt x="1" y="4"/>
                    <a:pt x="0" y="2"/>
                  </a:cubicBezTo>
                  <a:cubicBezTo>
                    <a:pt x="6" y="2"/>
                    <a:pt x="22" y="0"/>
                    <a:pt x="2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5" name="Freeform 76"/>
            <p:cNvSpPr>
              <a:spLocks/>
            </p:cNvSpPr>
            <p:nvPr/>
          </p:nvSpPr>
          <p:spPr bwMode="auto">
            <a:xfrm>
              <a:off x="6907466" y="4308475"/>
              <a:ext cx="102730" cy="9525"/>
            </a:xfrm>
            <a:custGeom>
              <a:avLst/>
              <a:gdLst>
                <a:gd name="T0" fmla="*/ 0 w 18"/>
                <a:gd name="T1" fmla="*/ 2 h 3"/>
                <a:gd name="T2" fmla="*/ 18 w 18"/>
                <a:gd name="T3" fmla="*/ 2 h 3"/>
                <a:gd name="T4" fmla="*/ 0 w 18"/>
                <a:gd name="T5" fmla="*/ 2 h 3"/>
              </a:gdLst>
              <a:ahLst/>
              <a:cxnLst>
                <a:cxn ang="0">
                  <a:pos x="T0" y="T1"/>
                </a:cxn>
                <a:cxn ang="0">
                  <a:pos x="T2" y="T3"/>
                </a:cxn>
                <a:cxn ang="0">
                  <a:pos x="T4" y="T5"/>
                </a:cxn>
              </a:cxnLst>
              <a:rect l="0" t="0" r="r" b="b"/>
              <a:pathLst>
                <a:path w="18" h="3">
                  <a:moveTo>
                    <a:pt x="0" y="2"/>
                  </a:moveTo>
                  <a:cubicBezTo>
                    <a:pt x="3" y="1"/>
                    <a:pt x="15" y="0"/>
                    <a:pt x="18" y="2"/>
                  </a:cubicBezTo>
                  <a:cubicBezTo>
                    <a:pt x="11" y="3"/>
                    <a:pt x="4" y="3"/>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8" name="Freeform 79"/>
            <p:cNvSpPr>
              <a:spLocks/>
            </p:cNvSpPr>
            <p:nvPr/>
          </p:nvSpPr>
          <p:spPr bwMode="auto">
            <a:xfrm>
              <a:off x="6771420" y="4314825"/>
              <a:ext cx="72188" cy="9525"/>
            </a:xfrm>
            <a:custGeom>
              <a:avLst/>
              <a:gdLst>
                <a:gd name="T0" fmla="*/ 11 w 13"/>
                <a:gd name="T1" fmla="*/ 0 h 3"/>
                <a:gd name="T2" fmla="*/ 13 w 13"/>
                <a:gd name="T3" fmla="*/ 2 h 3"/>
                <a:gd name="T4" fmla="*/ 11 w 13"/>
                <a:gd name="T5" fmla="*/ 0 h 3"/>
              </a:gdLst>
              <a:ahLst/>
              <a:cxnLst>
                <a:cxn ang="0">
                  <a:pos x="T0" y="T1"/>
                </a:cxn>
                <a:cxn ang="0">
                  <a:pos x="T2" y="T3"/>
                </a:cxn>
                <a:cxn ang="0">
                  <a:pos x="T4" y="T5"/>
                </a:cxn>
              </a:cxnLst>
              <a:rect l="0" t="0" r="r" b="b"/>
              <a:pathLst>
                <a:path w="13" h="3">
                  <a:moveTo>
                    <a:pt x="11" y="0"/>
                  </a:moveTo>
                  <a:cubicBezTo>
                    <a:pt x="11" y="1"/>
                    <a:pt x="13" y="1"/>
                    <a:pt x="13" y="2"/>
                  </a:cubicBezTo>
                  <a:cubicBezTo>
                    <a:pt x="1" y="3"/>
                    <a:pt x="0" y="2"/>
                    <a:pt x="11"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59" name="Freeform 80"/>
            <p:cNvSpPr>
              <a:spLocks/>
            </p:cNvSpPr>
            <p:nvPr/>
          </p:nvSpPr>
          <p:spPr bwMode="auto">
            <a:xfrm>
              <a:off x="6629821" y="4330700"/>
              <a:ext cx="124941" cy="14288"/>
            </a:xfrm>
            <a:custGeom>
              <a:avLst/>
              <a:gdLst>
                <a:gd name="T0" fmla="*/ 0 w 22"/>
                <a:gd name="T1" fmla="*/ 2 h 4"/>
                <a:gd name="T2" fmla="*/ 22 w 22"/>
                <a:gd name="T3" fmla="*/ 2 h 4"/>
                <a:gd name="T4" fmla="*/ 0 w 22"/>
                <a:gd name="T5" fmla="*/ 2 h 4"/>
              </a:gdLst>
              <a:ahLst/>
              <a:cxnLst>
                <a:cxn ang="0">
                  <a:pos x="T0" y="T1"/>
                </a:cxn>
                <a:cxn ang="0">
                  <a:pos x="T2" y="T3"/>
                </a:cxn>
                <a:cxn ang="0">
                  <a:pos x="T4" y="T5"/>
                </a:cxn>
              </a:cxnLst>
              <a:rect l="0" t="0" r="r" b="b"/>
              <a:pathLst>
                <a:path w="22" h="4">
                  <a:moveTo>
                    <a:pt x="0" y="2"/>
                  </a:moveTo>
                  <a:cubicBezTo>
                    <a:pt x="2" y="0"/>
                    <a:pt x="20" y="2"/>
                    <a:pt x="22" y="2"/>
                  </a:cubicBezTo>
                  <a:cubicBezTo>
                    <a:pt x="15" y="2"/>
                    <a:pt x="5"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0" name="Freeform 81"/>
            <p:cNvSpPr>
              <a:spLocks/>
            </p:cNvSpPr>
            <p:nvPr/>
          </p:nvSpPr>
          <p:spPr bwMode="auto">
            <a:xfrm>
              <a:off x="6646479" y="4318000"/>
              <a:ext cx="97177" cy="9525"/>
            </a:xfrm>
            <a:custGeom>
              <a:avLst/>
              <a:gdLst>
                <a:gd name="T0" fmla="*/ 2 w 17"/>
                <a:gd name="T1" fmla="*/ 1 h 3"/>
                <a:gd name="T2" fmla="*/ 15 w 17"/>
                <a:gd name="T3" fmla="*/ 2 h 3"/>
                <a:gd name="T4" fmla="*/ 2 w 17"/>
                <a:gd name="T5" fmla="*/ 1 h 3"/>
              </a:gdLst>
              <a:ahLst/>
              <a:cxnLst>
                <a:cxn ang="0">
                  <a:pos x="T0" y="T1"/>
                </a:cxn>
                <a:cxn ang="0">
                  <a:pos x="T2" y="T3"/>
                </a:cxn>
                <a:cxn ang="0">
                  <a:pos x="T4" y="T5"/>
                </a:cxn>
              </a:cxnLst>
              <a:rect l="0" t="0" r="r" b="b"/>
              <a:pathLst>
                <a:path w="17" h="3">
                  <a:moveTo>
                    <a:pt x="2" y="1"/>
                  </a:moveTo>
                  <a:cubicBezTo>
                    <a:pt x="6" y="2"/>
                    <a:pt x="17" y="0"/>
                    <a:pt x="15" y="2"/>
                  </a:cubicBezTo>
                  <a:cubicBezTo>
                    <a:pt x="12" y="1"/>
                    <a:pt x="0" y="3"/>
                    <a:pt x="2"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2" name="Freeform 83"/>
            <p:cNvSpPr>
              <a:spLocks/>
            </p:cNvSpPr>
            <p:nvPr/>
          </p:nvSpPr>
          <p:spPr bwMode="auto">
            <a:xfrm>
              <a:off x="6452128" y="4318000"/>
              <a:ext cx="147153" cy="17463"/>
            </a:xfrm>
            <a:custGeom>
              <a:avLst/>
              <a:gdLst>
                <a:gd name="T0" fmla="*/ 0 w 26"/>
                <a:gd name="T1" fmla="*/ 3 h 5"/>
                <a:gd name="T2" fmla="*/ 26 w 26"/>
                <a:gd name="T3" fmla="*/ 3 h 5"/>
                <a:gd name="T4" fmla="*/ 0 w 26"/>
                <a:gd name="T5" fmla="*/ 3 h 5"/>
              </a:gdLst>
              <a:ahLst/>
              <a:cxnLst>
                <a:cxn ang="0">
                  <a:pos x="T0" y="T1"/>
                </a:cxn>
                <a:cxn ang="0">
                  <a:pos x="T2" y="T3"/>
                </a:cxn>
                <a:cxn ang="0">
                  <a:pos x="T4" y="T5"/>
                </a:cxn>
              </a:cxnLst>
              <a:rect l="0" t="0" r="r" b="b"/>
              <a:pathLst>
                <a:path w="26" h="5">
                  <a:moveTo>
                    <a:pt x="0" y="3"/>
                  </a:moveTo>
                  <a:cubicBezTo>
                    <a:pt x="10" y="2"/>
                    <a:pt x="17" y="0"/>
                    <a:pt x="26" y="3"/>
                  </a:cubicBezTo>
                  <a:cubicBezTo>
                    <a:pt x="20" y="3"/>
                    <a:pt x="7" y="5"/>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4" name="Freeform 85"/>
            <p:cNvSpPr>
              <a:spLocks/>
            </p:cNvSpPr>
            <p:nvPr/>
          </p:nvSpPr>
          <p:spPr bwMode="auto">
            <a:xfrm>
              <a:off x="6402152" y="4200525"/>
              <a:ext cx="80518" cy="12700"/>
            </a:xfrm>
            <a:custGeom>
              <a:avLst/>
              <a:gdLst>
                <a:gd name="T0" fmla="*/ 13 w 14"/>
                <a:gd name="T1" fmla="*/ 3 h 4"/>
                <a:gd name="T2" fmla="*/ 1 w 14"/>
                <a:gd name="T3" fmla="*/ 4 h 4"/>
                <a:gd name="T4" fmla="*/ 13 w 14"/>
                <a:gd name="T5" fmla="*/ 3 h 4"/>
              </a:gdLst>
              <a:ahLst/>
              <a:cxnLst>
                <a:cxn ang="0">
                  <a:pos x="T0" y="T1"/>
                </a:cxn>
                <a:cxn ang="0">
                  <a:pos x="T2" y="T3"/>
                </a:cxn>
                <a:cxn ang="0">
                  <a:pos x="T4" y="T5"/>
                </a:cxn>
              </a:cxnLst>
              <a:rect l="0" t="0" r="r" b="b"/>
              <a:pathLst>
                <a:path w="14" h="4">
                  <a:moveTo>
                    <a:pt x="13" y="3"/>
                  </a:moveTo>
                  <a:cubicBezTo>
                    <a:pt x="8" y="4"/>
                    <a:pt x="5" y="2"/>
                    <a:pt x="1" y="4"/>
                  </a:cubicBezTo>
                  <a:cubicBezTo>
                    <a:pt x="0" y="1"/>
                    <a:pt x="14" y="0"/>
                    <a:pt x="13"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6" name="Freeform 87"/>
            <p:cNvSpPr>
              <a:spLocks/>
            </p:cNvSpPr>
            <p:nvPr/>
          </p:nvSpPr>
          <p:spPr bwMode="auto">
            <a:xfrm>
              <a:off x="6304977" y="4252913"/>
              <a:ext cx="97177" cy="12700"/>
            </a:xfrm>
            <a:custGeom>
              <a:avLst/>
              <a:gdLst>
                <a:gd name="T0" fmla="*/ 15 w 17"/>
                <a:gd name="T1" fmla="*/ 2 h 4"/>
                <a:gd name="T2" fmla="*/ 3 w 17"/>
                <a:gd name="T3" fmla="*/ 2 h 4"/>
                <a:gd name="T4" fmla="*/ 15 w 17"/>
                <a:gd name="T5" fmla="*/ 2 h 4"/>
              </a:gdLst>
              <a:ahLst/>
              <a:cxnLst>
                <a:cxn ang="0">
                  <a:pos x="T0" y="T1"/>
                </a:cxn>
                <a:cxn ang="0">
                  <a:pos x="T2" y="T3"/>
                </a:cxn>
                <a:cxn ang="0">
                  <a:pos x="T4" y="T5"/>
                </a:cxn>
              </a:cxnLst>
              <a:rect l="0" t="0" r="r" b="b"/>
              <a:pathLst>
                <a:path w="17" h="4">
                  <a:moveTo>
                    <a:pt x="15" y="2"/>
                  </a:moveTo>
                  <a:cubicBezTo>
                    <a:pt x="12" y="2"/>
                    <a:pt x="0" y="4"/>
                    <a:pt x="3" y="2"/>
                  </a:cubicBezTo>
                  <a:cubicBezTo>
                    <a:pt x="6" y="2"/>
                    <a:pt x="17" y="0"/>
                    <a:pt x="15"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67" name="Freeform 88"/>
            <p:cNvSpPr>
              <a:spLocks/>
            </p:cNvSpPr>
            <p:nvPr/>
          </p:nvSpPr>
          <p:spPr bwMode="auto">
            <a:xfrm>
              <a:off x="6266107" y="4321175"/>
              <a:ext cx="113835" cy="23813"/>
            </a:xfrm>
            <a:custGeom>
              <a:avLst/>
              <a:gdLst>
                <a:gd name="T0" fmla="*/ 0 w 20"/>
                <a:gd name="T1" fmla="*/ 3 h 7"/>
                <a:gd name="T2" fmla="*/ 20 w 20"/>
                <a:gd name="T3" fmla="*/ 4 h 7"/>
                <a:gd name="T4" fmla="*/ 0 w 20"/>
                <a:gd name="T5" fmla="*/ 3 h 7"/>
              </a:gdLst>
              <a:ahLst/>
              <a:cxnLst>
                <a:cxn ang="0">
                  <a:pos x="T0" y="T1"/>
                </a:cxn>
                <a:cxn ang="0">
                  <a:pos x="T2" y="T3"/>
                </a:cxn>
                <a:cxn ang="0">
                  <a:pos x="T4" y="T5"/>
                </a:cxn>
              </a:cxnLst>
              <a:rect l="0" t="0" r="r" b="b"/>
              <a:pathLst>
                <a:path w="20" h="7">
                  <a:moveTo>
                    <a:pt x="0" y="3"/>
                  </a:moveTo>
                  <a:cubicBezTo>
                    <a:pt x="7" y="3"/>
                    <a:pt x="17" y="0"/>
                    <a:pt x="20" y="4"/>
                  </a:cubicBezTo>
                  <a:cubicBezTo>
                    <a:pt x="15" y="2"/>
                    <a:pt x="4" y="7"/>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1" name="Freeform 92"/>
            <p:cNvSpPr>
              <a:spLocks/>
            </p:cNvSpPr>
            <p:nvPr/>
          </p:nvSpPr>
          <p:spPr bwMode="auto">
            <a:xfrm>
              <a:off x="6157824" y="4327525"/>
              <a:ext cx="102730" cy="14288"/>
            </a:xfrm>
            <a:custGeom>
              <a:avLst/>
              <a:gdLst>
                <a:gd name="T0" fmla="*/ 0 w 18"/>
                <a:gd name="T1" fmla="*/ 3 h 4"/>
                <a:gd name="T2" fmla="*/ 18 w 18"/>
                <a:gd name="T3" fmla="*/ 2 h 4"/>
                <a:gd name="T4" fmla="*/ 0 w 18"/>
                <a:gd name="T5" fmla="*/ 3 h 4"/>
              </a:gdLst>
              <a:ahLst/>
              <a:cxnLst>
                <a:cxn ang="0">
                  <a:pos x="T0" y="T1"/>
                </a:cxn>
                <a:cxn ang="0">
                  <a:pos x="T2" y="T3"/>
                </a:cxn>
                <a:cxn ang="0">
                  <a:pos x="T4" y="T5"/>
                </a:cxn>
              </a:cxnLst>
              <a:rect l="0" t="0" r="r" b="b"/>
              <a:pathLst>
                <a:path w="18" h="4">
                  <a:moveTo>
                    <a:pt x="0" y="3"/>
                  </a:moveTo>
                  <a:cubicBezTo>
                    <a:pt x="1" y="0"/>
                    <a:pt x="15" y="1"/>
                    <a:pt x="18" y="2"/>
                  </a:cubicBezTo>
                  <a:cubicBezTo>
                    <a:pt x="12" y="4"/>
                    <a:pt x="8" y="2"/>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2" name="Freeform 93"/>
            <p:cNvSpPr>
              <a:spLocks/>
            </p:cNvSpPr>
            <p:nvPr/>
          </p:nvSpPr>
          <p:spPr bwMode="auto">
            <a:xfrm>
              <a:off x="6113401" y="4348163"/>
              <a:ext cx="88846" cy="9525"/>
            </a:xfrm>
            <a:custGeom>
              <a:avLst/>
              <a:gdLst>
                <a:gd name="T0" fmla="*/ 3 w 16"/>
                <a:gd name="T1" fmla="*/ 1 h 3"/>
                <a:gd name="T2" fmla="*/ 12 w 16"/>
                <a:gd name="T3" fmla="*/ 2 h 3"/>
                <a:gd name="T4" fmla="*/ 3 w 16"/>
                <a:gd name="T5" fmla="*/ 1 h 3"/>
              </a:gdLst>
              <a:ahLst/>
              <a:cxnLst>
                <a:cxn ang="0">
                  <a:pos x="T0" y="T1"/>
                </a:cxn>
                <a:cxn ang="0">
                  <a:pos x="T2" y="T3"/>
                </a:cxn>
                <a:cxn ang="0">
                  <a:pos x="T4" y="T5"/>
                </a:cxn>
              </a:cxnLst>
              <a:rect l="0" t="0" r="r" b="b"/>
              <a:pathLst>
                <a:path w="16" h="3">
                  <a:moveTo>
                    <a:pt x="3" y="1"/>
                  </a:moveTo>
                  <a:cubicBezTo>
                    <a:pt x="6" y="2"/>
                    <a:pt x="16" y="0"/>
                    <a:pt x="12" y="2"/>
                  </a:cubicBezTo>
                  <a:cubicBezTo>
                    <a:pt x="10" y="2"/>
                    <a:pt x="0" y="3"/>
                    <a:pt x="3"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3" name="Freeform 94"/>
            <p:cNvSpPr>
              <a:spLocks/>
            </p:cNvSpPr>
            <p:nvPr/>
          </p:nvSpPr>
          <p:spPr bwMode="auto">
            <a:xfrm>
              <a:off x="5308230" y="4206875"/>
              <a:ext cx="844041" cy="25400"/>
            </a:xfrm>
            <a:custGeom>
              <a:avLst/>
              <a:gdLst>
                <a:gd name="T0" fmla="*/ 0 w 149"/>
                <a:gd name="T1" fmla="*/ 5 h 8"/>
                <a:gd name="T2" fmla="*/ 149 w 149"/>
                <a:gd name="T3" fmla="*/ 3 h 8"/>
                <a:gd name="T4" fmla="*/ 74 w 149"/>
                <a:gd name="T5" fmla="*/ 6 h 8"/>
                <a:gd name="T6" fmla="*/ 0 w 149"/>
                <a:gd name="T7" fmla="*/ 5 h 8"/>
              </a:gdLst>
              <a:ahLst/>
              <a:cxnLst>
                <a:cxn ang="0">
                  <a:pos x="T0" y="T1"/>
                </a:cxn>
                <a:cxn ang="0">
                  <a:pos x="T2" y="T3"/>
                </a:cxn>
                <a:cxn ang="0">
                  <a:pos x="T4" y="T5"/>
                </a:cxn>
                <a:cxn ang="0">
                  <a:pos x="T6" y="T7"/>
                </a:cxn>
              </a:cxnLst>
              <a:rect l="0" t="0" r="r" b="b"/>
              <a:pathLst>
                <a:path w="149" h="8">
                  <a:moveTo>
                    <a:pt x="0" y="5"/>
                  </a:moveTo>
                  <a:cubicBezTo>
                    <a:pt x="45" y="6"/>
                    <a:pt x="109" y="0"/>
                    <a:pt x="149" y="3"/>
                  </a:cubicBezTo>
                  <a:cubicBezTo>
                    <a:pt x="126" y="5"/>
                    <a:pt x="100" y="6"/>
                    <a:pt x="74" y="6"/>
                  </a:cubicBezTo>
                  <a:cubicBezTo>
                    <a:pt x="51" y="7"/>
                    <a:pt x="26" y="8"/>
                    <a:pt x="0" y="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4" name="Freeform 95"/>
            <p:cNvSpPr>
              <a:spLocks/>
            </p:cNvSpPr>
            <p:nvPr/>
          </p:nvSpPr>
          <p:spPr bwMode="auto">
            <a:xfrm>
              <a:off x="5941261" y="4351338"/>
              <a:ext cx="172140" cy="15875"/>
            </a:xfrm>
            <a:custGeom>
              <a:avLst/>
              <a:gdLst>
                <a:gd name="T0" fmla="*/ 0 w 30"/>
                <a:gd name="T1" fmla="*/ 1 h 5"/>
                <a:gd name="T2" fmla="*/ 30 w 30"/>
                <a:gd name="T3" fmla="*/ 2 h 5"/>
                <a:gd name="T4" fmla="*/ 0 w 30"/>
                <a:gd name="T5" fmla="*/ 1 h 5"/>
              </a:gdLst>
              <a:ahLst/>
              <a:cxnLst>
                <a:cxn ang="0">
                  <a:pos x="T0" y="T1"/>
                </a:cxn>
                <a:cxn ang="0">
                  <a:pos x="T2" y="T3"/>
                </a:cxn>
                <a:cxn ang="0">
                  <a:pos x="T4" y="T5"/>
                </a:cxn>
              </a:cxnLst>
              <a:rect l="0" t="0" r="r" b="b"/>
              <a:pathLst>
                <a:path w="30" h="5">
                  <a:moveTo>
                    <a:pt x="0" y="1"/>
                  </a:moveTo>
                  <a:cubicBezTo>
                    <a:pt x="10" y="1"/>
                    <a:pt x="23" y="0"/>
                    <a:pt x="30" y="2"/>
                  </a:cubicBezTo>
                  <a:cubicBezTo>
                    <a:pt x="20" y="1"/>
                    <a:pt x="3" y="5"/>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5" name="Freeform 96"/>
            <p:cNvSpPr>
              <a:spLocks/>
            </p:cNvSpPr>
            <p:nvPr/>
          </p:nvSpPr>
          <p:spPr bwMode="auto">
            <a:xfrm>
              <a:off x="5624746" y="4338638"/>
              <a:ext cx="169364" cy="9525"/>
            </a:xfrm>
            <a:custGeom>
              <a:avLst/>
              <a:gdLst>
                <a:gd name="T0" fmla="*/ 0 w 30"/>
                <a:gd name="T1" fmla="*/ 2 h 3"/>
                <a:gd name="T2" fmla="*/ 30 w 30"/>
                <a:gd name="T3" fmla="*/ 1 h 3"/>
                <a:gd name="T4" fmla="*/ 0 w 30"/>
                <a:gd name="T5" fmla="*/ 2 h 3"/>
              </a:gdLst>
              <a:ahLst/>
              <a:cxnLst>
                <a:cxn ang="0">
                  <a:pos x="T0" y="T1"/>
                </a:cxn>
                <a:cxn ang="0">
                  <a:pos x="T2" y="T3"/>
                </a:cxn>
                <a:cxn ang="0">
                  <a:pos x="T4" y="T5"/>
                </a:cxn>
              </a:cxnLst>
              <a:rect l="0" t="0" r="r" b="b"/>
              <a:pathLst>
                <a:path w="30" h="3">
                  <a:moveTo>
                    <a:pt x="0" y="2"/>
                  </a:moveTo>
                  <a:cubicBezTo>
                    <a:pt x="12" y="0"/>
                    <a:pt x="18" y="0"/>
                    <a:pt x="30" y="1"/>
                  </a:cubicBezTo>
                  <a:cubicBezTo>
                    <a:pt x="21" y="3"/>
                    <a:pt x="14" y="3"/>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79" name="Freeform 100"/>
            <p:cNvSpPr>
              <a:spLocks/>
            </p:cNvSpPr>
            <p:nvPr/>
          </p:nvSpPr>
          <p:spPr bwMode="auto">
            <a:xfrm>
              <a:off x="5438724" y="4341813"/>
              <a:ext cx="116611" cy="12700"/>
            </a:xfrm>
            <a:custGeom>
              <a:avLst/>
              <a:gdLst>
                <a:gd name="T0" fmla="*/ 0 w 21"/>
                <a:gd name="T1" fmla="*/ 2 h 4"/>
                <a:gd name="T2" fmla="*/ 21 w 21"/>
                <a:gd name="T3" fmla="*/ 1 h 4"/>
                <a:gd name="T4" fmla="*/ 0 w 21"/>
                <a:gd name="T5" fmla="*/ 2 h 4"/>
              </a:gdLst>
              <a:ahLst/>
              <a:cxnLst>
                <a:cxn ang="0">
                  <a:pos x="T0" y="T1"/>
                </a:cxn>
                <a:cxn ang="0">
                  <a:pos x="T2" y="T3"/>
                </a:cxn>
                <a:cxn ang="0">
                  <a:pos x="T4" y="T5"/>
                </a:cxn>
              </a:cxnLst>
              <a:rect l="0" t="0" r="r" b="b"/>
              <a:pathLst>
                <a:path w="21" h="4">
                  <a:moveTo>
                    <a:pt x="0" y="2"/>
                  </a:moveTo>
                  <a:cubicBezTo>
                    <a:pt x="6" y="1"/>
                    <a:pt x="14" y="0"/>
                    <a:pt x="21" y="1"/>
                  </a:cubicBezTo>
                  <a:cubicBezTo>
                    <a:pt x="15" y="3"/>
                    <a:pt x="7"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0" name="Freeform 101"/>
            <p:cNvSpPr>
              <a:spLocks/>
            </p:cNvSpPr>
            <p:nvPr/>
          </p:nvSpPr>
          <p:spPr bwMode="auto">
            <a:xfrm>
              <a:off x="5466489" y="4179888"/>
              <a:ext cx="83293" cy="14288"/>
            </a:xfrm>
            <a:custGeom>
              <a:avLst/>
              <a:gdLst>
                <a:gd name="T0" fmla="*/ 12 w 15"/>
                <a:gd name="T1" fmla="*/ 2 h 4"/>
                <a:gd name="T2" fmla="*/ 2 w 15"/>
                <a:gd name="T3" fmla="*/ 4 h 4"/>
                <a:gd name="T4" fmla="*/ 12 w 15"/>
                <a:gd name="T5" fmla="*/ 2 h 4"/>
              </a:gdLst>
              <a:ahLst/>
              <a:cxnLst>
                <a:cxn ang="0">
                  <a:pos x="T0" y="T1"/>
                </a:cxn>
                <a:cxn ang="0">
                  <a:pos x="T2" y="T3"/>
                </a:cxn>
                <a:cxn ang="0">
                  <a:pos x="T4" y="T5"/>
                </a:cxn>
              </a:cxnLst>
              <a:rect l="0" t="0" r="r" b="b"/>
              <a:pathLst>
                <a:path w="15" h="4">
                  <a:moveTo>
                    <a:pt x="12" y="2"/>
                  </a:moveTo>
                  <a:cubicBezTo>
                    <a:pt x="8" y="3"/>
                    <a:pt x="4" y="2"/>
                    <a:pt x="2" y="4"/>
                  </a:cubicBezTo>
                  <a:cubicBezTo>
                    <a:pt x="0" y="0"/>
                    <a:pt x="15" y="1"/>
                    <a:pt x="1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1" name="Freeform 102"/>
            <p:cNvSpPr>
              <a:spLocks/>
            </p:cNvSpPr>
            <p:nvPr/>
          </p:nvSpPr>
          <p:spPr bwMode="auto">
            <a:xfrm>
              <a:off x="5283243" y="4338638"/>
              <a:ext cx="149928" cy="15875"/>
            </a:xfrm>
            <a:custGeom>
              <a:avLst/>
              <a:gdLst>
                <a:gd name="T0" fmla="*/ 26 w 26"/>
                <a:gd name="T1" fmla="*/ 4 h 5"/>
                <a:gd name="T2" fmla="*/ 0 w 26"/>
                <a:gd name="T3" fmla="*/ 3 h 5"/>
                <a:gd name="T4" fmla="*/ 26 w 26"/>
                <a:gd name="T5" fmla="*/ 4 h 5"/>
              </a:gdLst>
              <a:ahLst/>
              <a:cxnLst>
                <a:cxn ang="0">
                  <a:pos x="T0" y="T1"/>
                </a:cxn>
                <a:cxn ang="0">
                  <a:pos x="T2" y="T3"/>
                </a:cxn>
                <a:cxn ang="0">
                  <a:pos x="T4" y="T5"/>
                </a:cxn>
              </a:cxnLst>
              <a:rect l="0" t="0" r="r" b="b"/>
              <a:pathLst>
                <a:path w="26" h="5">
                  <a:moveTo>
                    <a:pt x="26" y="4"/>
                  </a:moveTo>
                  <a:cubicBezTo>
                    <a:pt x="16" y="5"/>
                    <a:pt x="10" y="4"/>
                    <a:pt x="0" y="3"/>
                  </a:cubicBezTo>
                  <a:cubicBezTo>
                    <a:pt x="8" y="2"/>
                    <a:pt x="24" y="0"/>
                    <a:pt x="26"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2" name="Freeform 103"/>
            <p:cNvSpPr>
              <a:spLocks/>
            </p:cNvSpPr>
            <p:nvPr/>
          </p:nvSpPr>
          <p:spPr bwMode="auto">
            <a:xfrm>
              <a:off x="5261032" y="4360863"/>
              <a:ext cx="141600" cy="9525"/>
            </a:xfrm>
            <a:custGeom>
              <a:avLst/>
              <a:gdLst>
                <a:gd name="T0" fmla="*/ 8 w 25"/>
                <a:gd name="T1" fmla="*/ 0 h 3"/>
                <a:gd name="T2" fmla="*/ 14 w 25"/>
                <a:gd name="T3" fmla="*/ 2 h 3"/>
                <a:gd name="T4" fmla="*/ 0 w 25"/>
                <a:gd name="T5" fmla="*/ 1 h 3"/>
                <a:gd name="T6" fmla="*/ 8 w 25"/>
                <a:gd name="T7" fmla="*/ 0 h 3"/>
              </a:gdLst>
              <a:ahLst/>
              <a:cxnLst>
                <a:cxn ang="0">
                  <a:pos x="T0" y="T1"/>
                </a:cxn>
                <a:cxn ang="0">
                  <a:pos x="T2" y="T3"/>
                </a:cxn>
                <a:cxn ang="0">
                  <a:pos x="T4" y="T5"/>
                </a:cxn>
                <a:cxn ang="0">
                  <a:pos x="T6" y="T7"/>
                </a:cxn>
              </a:cxnLst>
              <a:rect l="0" t="0" r="r" b="b"/>
              <a:pathLst>
                <a:path w="25" h="3">
                  <a:moveTo>
                    <a:pt x="8" y="0"/>
                  </a:moveTo>
                  <a:cubicBezTo>
                    <a:pt x="11" y="0"/>
                    <a:pt x="25" y="1"/>
                    <a:pt x="14" y="2"/>
                  </a:cubicBezTo>
                  <a:cubicBezTo>
                    <a:pt x="11" y="2"/>
                    <a:pt x="5" y="3"/>
                    <a:pt x="0" y="1"/>
                  </a:cubicBezTo>
                  <a:cubicBezTo>
                    <a:pt x="3" y="1"/>
                    <a:pt x="5" y="0"/>
                    <a:pt x="8"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4" name="Freeform 105"/>
            <p:cNvSpPr>
              <a:spLocks/>
            </p:cNvSpPr>
            <p:nvPr/>
          </p:nvSpPr>
          <p:spPr bwMode="auto">
            <a:xfrm>
              <a:off x="5199950" y="4219575"/>
              <a:ext cx="88846" cy="17463"/>
            </a:xfrm>
            <a:custGeom>
              <a:avLst/>
              <a:gdLst>
                <a:gd name="T0" fmla="*/ 0 w 16"/>
                <a:gd name="T1" fmla="*/ 3 h 5"/>
                <a:gd name="T2" fmla="*/ 16 w 16"/>
                <a:gd name="T3" fmla="*/ 3 h 5"/>
                <a:gd name="T4" fmla="*/ 0 w 16"/>
                <a:gd name="T5" fmla="*/ 3 h 5"/>
              </a:gdLst>
              <a:ahLst/>
              <a:cxnLst>
                <a:cxn ang="0">
                  <a:pos x="T0" y="T1"/>
                </a:cxn>
                <a:cxn ang="0">
                  <a:pos x="T2" y="T3"/>
                </a:cxn>
                <a:cxn ang="0">
                  <a:pos x="T4" y="T5"/>
                </a:cxn>
              </a:cxnLst>
              <a:rect l="0" t="0" r="r" b="b"/>
              <a:pathLst>
                <a:path w="16" h="5">
                  <a:moveTo>
                    <a:pt x="0" y="3"/>
                  </a:moveTo>
                  <a:cubicBezTo>
                    <a:pt x="2" y="2"/>
                    <a:pt x="12" y="0"/>
                    <a:pt x="16" y="3"/>
                  </a:cubicBezTo>
                  <a:cubicBezTo>
                    <a:pt x="11" y="3"/>
                    <a:pt x="3" y="5"/>
                    <a:pt x="0"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6" name="Freeform 107"/>
            <p:cNvSpPr>
              <a:spLocks/>
            </p:cNvSpPr>
            <p:nvPr/>
          </p:nvSpPr>
          <p:spPr bwMode="auto">
            <a:xfrm>
              <a:off x="5027810" y="4344988"/>
              <a:ext cx="136047" cy="12700"/>
            </a:xfrm>
            <a:custGeom>
              <a:avLst/>
              <a:gdLst>
                <a:gd name="T0" fmla="*/ 24 w 24"/>
                <a:gd name="T1" fmla="*/ 1 h 4"/>
                <a:gd name="T2" fmla="*/ 0 w 24"/>
                <a:gd name="T3" fmla="*/ 2 h 4"/>
                <a:gd name="T4" fmla="*/ 24 w 24"/>
                <a:gd name="T5" fmla="*/ 1 h 4"/>
              </a:gdLst>
              <a:ahLst/>
              <a:cxnLst>
                <a:cxn ang="0">
                  <a:pos x="T0" y="T1"/>
                </a:cxn>
                <a:cxn ang="0">
                  <a:pos x="T2" y="T3"/>
                </a:cxn>
                <a:cxn ang="0">
                  <a:pos x="T4" y="T5"/>
                </a:cxn>
              </a:cxnLst>
              <a:rect l="0" t="0" r="r" b="b"/>
              <a:pathLst>
                <a:path w="24" h="4">
                  <a:moveTo>
                    <a:pt x="24" y="1"/>
                  </a:moveTo>
                  <a:cubicBezTo>
                    <a:pt x="15" y="4"/>
                    <a:pt x="8" y="4"/>
                    <a:pt x="0" y="2"/>
                  </a:cubicBezTo>
                  <a:cubicBezTo>
                    <a:pt x="7" y="2"/>
                    <a:pt x="18" y="0"/>
                    <a:pt x="24"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7" name="Freeform 108"/>
            <p:cNvSpPr>
              <a:spLocks/>
            </p:cNvSpPr>
            <p:nvPr/>
          </p:nvSpPr>
          <p:spPr bwMode="auto">
            <a:xfrm>
              <a:off x="4433650" y="4222750"/>
              <a:ext cx="702443" cy="20638"/>
            </a:xfrm>
            <a:custGeom>
              <a:avLst/>
              <a:gdLst>
                <a:gd name="T0" fmla="*/ 0 w 124"/>
                <a:gd name="T1" fmla="*/ 0 h 6"/>
                <a:gd name="T2" fmla="*/ 123 w 124"/>
                <a:gd name="T3" fmla="*/ 1 h 6"/>
                <a:gd name="T4" fmla="*/ 123 w 124"/>
                <a:gd name="T5" fmla="*/ 3 h 6"/>
                <a:gd name="T6" fmla="*/ 22 w 124"/>
                <a:gd name="T7" fmla="*/ 3 h 6"/>
                <a:gd name="T8" fmla="*/ 0 w 124"/>
                <a:gd name="T9" fmla="*/ 0 h 6"/>
              </a:gdLst>
              <a:ahLst/>
              <a:cxnLst>
                <a:cxn ang="0">
                  <a:pos x="T0" y="T1"/>
                </a:cxn>
                <a:cxn ang="0">
                  <a:pos x="T2" y="T3"/>
                </a:cxn>
                <a:cxn ang="0">
                  <a:pos x="T4" y="T5"/>
                </a:cxn>
                <a:cxn ang="0">
                  <a:pos x="T6" y="T7"/>
                </a:cxn>
                <a:cxn ang="0">
                  <a:pos x="T8" y="T9"/>
                </a:cxn>
              </a:cxnLst>
              <a:rect l="0" t="0" r="r" b="b"/>
              <a:pathLst>
                <a:path w="124" h="6">
                  <a:moveTo>
                    <a:pt x="0" y="0"/>
                  </a:moveTo>
                  <a:cubicBezTo>
                    <a:pt x="43" y="0"/>
                    <a:pt x="80" y="0"/>
                    <a:pt x="123" y="1"/>
                  </a:cubicBezTo>
                  <a:cubicBezTo>
                    <a:pt x="124" y="1"/>
                    <a:pt x="124" y="3"/>
                    <a:pt x="123" y="3"/>
                  </a:cubicBezTo>
                  <a:cubicBezTo>
                    <a:pt x="90" y="3"/>
                    <a:pt x="53" y="3"/>
                    <a:pt x="22" y="3"/>
                  </a:cubicBezTo>
                  <a:cubicBezTo>
                    <a:pt x="15" y="3"/>
                    <a:pt x="5" y="6"/>
                    <a:pt x="0"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8" name="Freeform 109"/>
            <p:cNvSpPr>
              <a:spLocks/>
            </p:cNvSpPr>
            <p:nvPr/>
          </p:nvSpPr>
          <p:spPr bwMode="auto">
            <a:xfrm>
              <a:off x="4955622" y="4305300"/>
              <a:ext cx="49976" cy="9525"/>
            </a:xfrm>
            <a:custGeom>
              <a:avLst/>
              <a:gdLst>
                <a:gd name="T0" fmla="*/ 0 w 9"/>
                <a:gd name="T1" fmla="*/ 1 h 3"/>
                <a:gd name="T2" fmla="*/ 9 w 9"/>
                <a:gd name="T3" fmla="*/ 2 h 3"/>
                <a:gd name="T4" fmla="*/ 0 w 9"/>
                <a:gd name="T5" fmla="*/ 1 h 3"/>
              </a:gdLst>
              <a:ahLst/>
              <a:cxnLst>
                <a:cxn ang="0">
                  <a:pos x="T0" y="T1"/>
                </a:cxn>
                <a:cxn ang="0">
                  <a:pos x="T2" y="T3"/>
                </a:cxn>
                <a:cxn ang="0">
                  <a:pos x="T4" y="T5"/>
                </a:cxn>
              </a:cxnLst>
              <a:rect l="0" t="0" r="r" b="b"/>
              <a:pathLst>
                <a:path w="9" h="3">
                  <a:moveTo>
                    <a:pt x="0" y="1"/>
                  </a:moveTo>
                  <a:cubicBezTo>
                    <a:pt x="4" y="1"/>
                    <a:pt x="8" y="0"/>
                    <a:pt x="9" y="2"/>
                  </a:cubicBezTo>
                  <a:cubicBezTo>
                    <a:pt x="5" y="2"/>
                    <a:pt x="1" y="3"/>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89" name="Freeform 110"/>
            <p:cNvSpPr>
              <a:spLocks/>
            </p:cNvSpPr>
            <p:nvPr/>
          </p:nvSpPr>
          <p:spPr bwMode="auto">
            <a:xfrm>
              <a:off x="4902869" y="4256088"/>
              <a:ext cx="58306" cy="15875"/>
            </a:xfrm>
            <a:custGeom>
              <a:avLst/>
              <a:gdLst>
                <a:gd name="T0" fmla="*/ 0 w 10"/>
                <a:gd name="T1" fmla="*/ 2 h 5"/>
                <a:gd name="T2" fmla="*/ 9 w 10"/>
                <a:gd name="T3" fmla="*/ 3 h 5"/>
                <a:gd name="T4" fmla="*/ 0 w 10"/>
                <a:gd name="T5" fmla="*/ 2 h 5"/>
              </a:gdLst>
              <a:ahLst/>
              <a:cxnLst>
                <a:cxn ang="0">
                  <a:pos x="T0" y="T1"/>
                </a:cxn>
                <a:cxn ang="0">
                  <a:pos x="T2" y="T3"/>
                </a:cxn>
                <a:cxn ang="0">
                  <a:pos x="T4" y="T5"/>
                </a:cxn>
              </a:cxnLst>
              <a:rect l="0" t="0" r="r" b="b"/>
              <a:pathLst>
                <a:path w="10" h="5">
                  <a:moveTo>
                    <a:pt x="0" y="2"/>
                  </a:moveTo>
                  <a:cubicBezTo>
                    <a:pt x="3" y="2"/>
                    <a:pt x="10" y="0"/>
                    <a:pt x="9" y="3"/>
                  </a:cubicBezTo>
                  <a:cubicBezTo>
                    <a:pt x="4" y="2"/>
                    <a:pt x="2" y="5"/>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0" name="Freeform 111"/>
            <p:cNvSpPr>
              <a:spLocks/>
            </p:cNvSpPr>
            <p:nvPr/>
          </p:nvSpPr>
          <p:spPr bwMode="auto">
            <a:xfrm>
              <a:off x="4814022" y="4489450"/>
              <a:ext cx="66635" cy="15875"/>
            </a:xfrm>
            <a:custGeom>
              <a:avLst/>
              <a:gdLst>
                <a:gd name="T0" fmla="*/ 0 w 12"/>
                <a:gd name="T1" fmla="*/ 1 h 5"/>
                <a:gd name="T2" fmla="*/ 12 w 12"/>
                <a:gd name="T3" fmla="*/ 2 h 5"/>
                <a:gd name="T4" fmla="*/ 0 w 12"/>
                <a:gd name="T5" fmla="*/ 1 h 5"/>
              </a:gdLst>
              <a:ahLst/>
              <a:cxnLst>
                <a:cxn ang="0">
                  <a:pos x="T0" y="T1"/>
                </a:cxn>
                <a:cxn ang="0">
                  <a:pos x="T2" y="T3"/>
                </a:cxn>
                <a:cxn ang="0">
                  <a:pos x="T4" y="T5"/>
                </a:cxn>
              </a:cxnLst>
              <a:rect l="0" t="0" r="r" b="b"/>
              <a:pathLst>
                <a:path w="12" h="5">
                  <a:moveTo>
                    <a:pt x="0" y="1"/>
                  </a:moveTo>
                  <a:cubicBezTo>
                    <a:pt x="5" y="0"/>
                    <a:pt x="9" y="1"/>
                    <a:pt x="12" y="2"/>
                  </a:cubicBezTo>
                  <a:cubicBezTo>
                    <a:pt x="8" y="1"/>
                    <a:pt x="0" y="5"/>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1" name="Freeform 112"/>
            <p:cNvSpPr>
              <a:spLocks/>
            </p:cNvSpPr>
            <p:nvPr/>
          </p:nvSpPr>
          <p:spPr bwMode="auto">
            <a:xfrm>
              <a:off x="4575248" y="4271963"/>
              <a:ext cx="102730" cy="9525"/>
            </a:xfrm>
            <a:custGeom>
              <a:avLst/>
              <a:gdLst>
                <a:gd name="T0" fmla="*/ 18 w 18"/>
                <a:gd name="T1" fmla="*/ 1 h 3"/>
                <a:gd name="T2" fmla="*/ 0 w 18"/>
                <a:gd name="T3" fmla="*/ 0 h 3"/>
                <a:gd name="T4" fmla="*/ 18 w 18"/>
                <a:gd name="T5" fmla="*/ 1 h 3"/>
              </a:gdLst>
              <a:ahLst/>
              <a:cxnLst>
                <a:cxn ang="0">
                  <a:pos x="T0" y="T1"/>
                </a:cxn>
                <a:cxn ang="0">
                  <a:pos x="T2" y="T3"/>
                </a:cxn>
                <a:cxn ang="0">
                  <a:pos x="T4" y="T5"/>
                </a:cxn>
              </a:cxnLst>
              <a:rect l="0" t="0" r="r" b="b"/>
              <a:pathLst>
                <a:path w="18" h="3">
                  <a:moveTo>
                    <a:pt x="18" y="1"/>
                  </a:moveTo>
                  <a:cubicBezTo>
                    <a:pt x="11" y="2"/>
                    <a:pt x="4" y="3"/>
                    <a:pt x="0" y="0"/>
                  </a:cubicBezTo>
                  <a:cubicBezTo>
                    <a:pt x="5" y="1"/>
                    <a:pt x="17" y="0"/>
                    <a:pt x="18"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2" name="Freeform 113"/>
            <p:cNvSpPr>
              <a:spLocks/>
            </p:cNvSpPr>
            <p:nvPr/>
          </p:nvSpPr>
          <p:spPr bwMode="auto">
            <a:xfrm>
              <a:off x="3939442" y="4471988"/>
              <a:ext cx="44423" cy="14288"/>
            </a:xfrm>
            <a:custGeom>
              <a:avLst/>
              <a:gdLst>
                <a:gd name="T0" fmla="*/ 0 w 8"/>
                <a:gd name="T1" fmla="*/ 1 h 4"/>
                <a:gd name="T2" fmla="*/ 8 w 8"/>
                <a:gd name="T3" fmla="*/ 2 h 4"/>
                <a:gd name="T4" fmla="*/ 0 w 8"/>
                <a:gd name="T5" fmla="*/ 1 h 4"/>
              </a:gdLst>
              <a:ahLst/>
              <a:cxnLst>
                <a:cxn ang="0">
                  <a:pos x="T0" y="T1"/>
                </a:cxn>
                <a:cxn ang="0">
                  <a:pos x="T2" y="T3"/>
                </a:cxn>
                <a:cxn ang="0">
                  <a:pos x="T4" y="T5"/>
                </a:cxn>
              </a:cxnLst>
              <a:rect l="0" t="0" r="r" b="b"/>
              <a:pathLst>
                <a:path w="8" h="4">
                  <a:moveTo>
                    <a:pt x="0" y="1"/>
                  </a:moveTo>
                  <a:cubicBezTo>
                    <a:pt x="3" y="2"/>
                    <a:pt x="8" y="0"/>
                    <a:pt x="8" y="2"/>
                  </a:cubicBezTo>
                  <a:cubicBezTo>
                    <a:pt x="5" y="3"/>
                    <a:pt x="2" y="4"/>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3" name="Freeform 114"/>
            <p:cNvSpPr>
              <a:spLocks/>
            </p:cNvSpPr>
            <p:nvPr/>
          </p:nvSpPr>
          <p:spPr bwMode="auto">
            <a:xfrm>
              <a:off x="3336951" y="4430713"/>
              <a:ext cx="63859" cy="12700"/>
            </a:xfrm>
            <a:custGeom>
              <a:avLst/>
              <a:gdLst>
                <a:gd name="T0" fmla="*/ 0 w 11"/>
                <a:gd name="T1" fmla="*/ 0 h 4"/>
                <a:gd name="T2" fmla="*/ 11 w 11"/>
                <a:gd name="T3" fmla="*/ 1 h 4"/>
                <a:gd name="T4" fmla="*/ 0 w 11"/>
                <a:gd name="T5" fmla="*/ 0 h 4"/>
              </a:gdLst>
              <a:ahLst/>
              <a:cxnLst>
                <a:cxn ang="0">
                  <a:pos x="T0" y="T1"/>
                </a:cxn>
                <a:cxn ang="0">
                  <a:pos x="T2" y="T3"/>
                </a:cxn>
                <a:cxn ang="0">
                  <a:pos x="T4" y="T5"/>
                </a:cxn>
              </a:cxnLst>
              <a:rect l="0" t="0" r="r" b="b"/>
              <a:pathLst>
                <a:path w="11" h="4">
                  <a:moveTo>
                    <a:pt x="0" y="0"/>
                  </a:moveTo>
                  <a:cubicBezTo>
                    <a:pt x="4" y="0"/>
                    <a:pt x="8" y="0"/>
                    <a:pt x="11" y="1"/>
                  </a:cubicBezTo>
                  <a:cubicBezTo>
                    <a:pt x="7" y="0"/>
                    <a:pt x="0" y="4"/>
                    <a:pt x="0"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4" name="Freeform 115"/>
            <p:cNvSpPr>
              <a:spLocks/>
            </p:cNvSpPr>
            <p:nvPr/>
          </p:nvSpPr>
          <p:spPr bwMode="auto">
            <a:xfrm>
              <a:off x="3248105" y="4425950"/>
              <a:ext cx="88846" cy="14288"/>
            </a:xfrm>
            <a:custGeom>
              <a:avLst/>
              <a:gdLst>
                <a:gd name="T0" fmla="*/ 0 w 16"/>
                <a:gd name="T1" fmla="*/ 1 h 4"/>
                <a:gd name="T2" fmla="*/ 14 w 16"/>
                <a:gd name="T3" fmla="*/ 3 h 4"/>
                <a:gd name="T4" fmla="*/ 0 w 16"/>
                <a:gd name="T5" fmla="*/ 1 h 4"/>
              </a:gdLst>
              <a:ahLst/>
              <a:cxnLst>
                <a:cxn ang="0">
                  <a:pos x="T0" y="T1"/>
                </a:cxn>
                <a:cxn ang="0">
                  <a:pos x="T2" y="T3"/>
                </a:cxn>
                <a:cxn ang="0">
                  <a:pos x="T4" y="T5"/>
                </a:cxn>
              </a:cxnLst>
              <a:rect l="0" t="0" r="r" b="b"/>
              <a:pathLst>
                <a:path w="16" h="4">
                  <a:moveTo>
                    <a:pt x="0" y="1"/>
                  </a:moveTo>
                  <a:cubicBezTo>
                    <a:pt x="3" y="0"/>
                    <a:pt x="16" y="0"/>
                    <a:pt x="14" y="3"/>
                  </a:cubicBezTo>
                  <a:cubicBezTo>
                    <a:pt x="11" y="1"/>
                    <a:pt x="4" y="4"/>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5" name="Freeform 116"/>
            <p:cNvSpPr>
              <a:spLocks/>
            </p:cNvSpPr>
            <p:nvPr/>
          </p:nvSpPr>
          <p:spPr bwMode="auto">
            <a:xfrm>
              <a:off x="2820531" y="4425950"/>
              <a:ext cx="410915" cy="20638"/>
            </a:xfrm>
            <a:custGeom>
              <a:avLst/>
              <a:gdLst>
                <a:gd name="T0" fmla="*/ 0 w 72"/>
                <a:gd name="T1" fmla="*/ 1 h 6"/>
                <a:gd name="T2" fmla="*/ 72 w 72"/>
                <a:gd name="T3" fmla="*/ 2 h 6"/>
                <a:gd name="T4" fmla="*/ 42 w 72"/>
                <a:gd name="T5" fmla="*/ 2 h 6"/>
                <a:gd name="T6" fmla="*/ 0 w 72"/>
                <a:gd name="T7" fmla="*/ 1 h 6"/>
              </a:gdLst>
              <a:ahLst/>
              <a:cxnLst>
                <a:cxn ang="0">
                  <a:pos x="T0" y="T1"/>
                </a:cxn>
                <a:cxn ang="0">
                  <a:pos x="T2" y="T3"/>
                </a:cxn>
                <a:cxn ang="0">
                  <a:pos x="T4" y="T5"/>
                </a:cxn>
                <a:cxn ang="0">
                  <a:pos x="T6" y="T7"/>
                </a:cxn>
              </a:cxnLst>
              <a:rect l="0" t="0" r="r" b="b"/>
              <a:pathLst>
                <a:path w="72" h="6">
                  <a:moveTo>
                    <a:pt x="0" y="1"/>
                  </a:moveTo>
                  <a:cubicBezTo>
                    <a:pt x="24" y="1"/>
                    <a:pt x="50" y="0"/>
                    <a:pt x="72" y="2"/>
                  </a:cubicBezTo>
                  <a:cubicBezTo>
                    <a:pt x="63" y="3"/>
                    <a:pt x="53" y="2"/>
                    <a:pt x="42" y="2"/>
                  </a:cubicBezTo>
                  <a:cubicBezTo>
                    <a:pt x="27" y="2"/>
                    <a:pt x="10" y="6"/>
                    <a:pt x="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6" name="Freeform 117"/>
            <p:cNvSpPr>
              <a:spLocks/>
            </p:cNvSpPr>
            <p:nvPr/>
          </p:nvSpPr>
          <p:spPr bwMode="auto">
            <a:xfrm>
              <a:off x="2748344" y="4425950"/>
              <a:ext cx="55529" cy="20638"/>
            </a:xfrm>
            <a:custGeom>
              <a:avLst/>
              <a:gdLst>
                <a:gd name="T0" fmla="*/ 10 w 10"/>
                <a:gd name="T1" fmla="*/ 4 h 6"/>
                <a:gd name="T2" fmla="*/ 2 w 10"/>
                <a:gd name="T3" fmla="*/ 3 h 6"/>
                <a:gd name="T4" fmla="*/ 3 w 10"/>
                <a:gd name="T5" fmla="*/ 2 h 6"/>
                <a:gd name="T6" fmla="*/ 0 w 10"/>
                <a:gd name="T7" fmla="*/ 2 h 6"/>
                <a:gd name="T8" fmla="*/ 10 w 10"/>
                <a:gd name="T9" fmla="*/ 2 h 6"/>
                <a:gd name="T10" fmla="*/ 10 w 10"/>
                <a:gd name="T11" fmla="*/ 4 h 6"/>
              </a:gdLst>
              <a:ahLst/>
              <a:cxnLst>
                <a:cxn ang="0">
                  <a:pos x="T0" y="T1"/>
                </a:cxn>
                <a:cxn ang="0">
                  <a:pos x="T2" y="T3"/>
                </a:cxn>
                <a:cxn ang="0">
                  <a:pos x="T4" y="T5"/>
                </a:cxn>
                <a:cxn ang="0">
                  <a:pos x="T6" y="T7"/>
                </a:cxn>
                <a:cxn ang="0">
                  <a:pos x="T8" y="T9"/>
                </a:cxn>
                <a:cxn ang="0">
                  <a:pos x="T10" y="T11"/>
                </a:cxn>
              </a:cxnLst>
              <a:rect l="0" t="0" r="r" b="b"/>
              <a:pathLst>
                <a:path w="10" h="6">
                  <a:moveTo>
                    <a:pt x="10" y="4"/>
                  </a:moveTo>
                  <a:cubicBezTo>
                    <a:pt x="8" y="4"/>
                    <a:pt x="3" y="6"/>
                    <a:pt x="2" y="3"/>
                  </a:cubicBezTo>
                  <a:cubicBezTo>
                    <a:pt x="3" y="3"/>
                    <a:pt x="4" y="3"/>
                    <a:pt x="3" y="2"/>
                  </a:cubicBezTo>
                  <a:cubicBezTo>
                    <a:pt x="2" y="2"/>
                    <a:pt x="0" y="3"/>
                    <a:pt x="0" y="2"/>
                  </a:cubicBezTo>
                  <a:cubicBezTo>
                    <a:pt x="2" y="0"/>
                    <a:pt x="9" y="0"/>
                    <a:pt x="10" y="2"/>
                  </a:cubicBezTo>
                  <a:cubicBezTo>
                    <a:pt x="9" y="2"/>
                    <a:pt x="10" y="3"/>
                    <a:pt x="10"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7" name="Freeform 118"/>
            <p:cNvSpPr>
              <a:spLocks/>
            </p:cNvSpPr>
            <p:nvPr/>
          </p:nvSpPr>
          <p:spPr bwMode="auto">
            <a:xfrm>
              <a:off x="2531781" y="4286250"/>
              <a:ext cx="124941" cy="15875"/>
            </a:xfrm>
            <a:custGeom>
              <a:avLst/>
              <a:gdLst>
                <a:gd name="T0" fmla="*/ 0 w 22"/>
                <a:gd name="T1" fmla="*/ 2 h 5"/>
                <a:gd name="T2" fmla="*/ 22 w 22"/>
                <a:gd name="T3" fmla="*/ 2 h 5"/>
                <a:gd name="T4" fmla="*/ 0 w 22"/>
                <a:gd name="T5" fmla="*/ 2 h 5"/>
              </a:gdLst>
              <a:ahLst/>
              <a:cxnLst>
                <a:cxn ang="0">
                  <a:pos x="T0" y="T1"/>
                </a:cxn>
                <a:cxn ang="0">
                  <a:pos x="T2" y="T3"/>
                </a:cxn>
                <a:cxn ang="0">
                  <a:pos x="T4" y="T5"/>
                </a:cxn>
              </a:cxnLst>
              <a:rect l="0" t="0" r="r" b="b"/>
              <a:pathLst>
                <a:path w="22" h="5">
                  <a:moveTo>
                    <a:pt x="0" y="2"/>
                  </a:moveTo>
                  <a:cubicBezTo>
                    <a:pt x="7" y="1"/>
                    <a:pt x="18" y="0"/>
                    <a:pt x="22" y="2"/>
                  </a:cubicBezTo>
                  <a:cubicBezTo>
                    <a:pt x="11" y="2"/>
                    <a:pt x="8" y="5"/>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99" name="Freeform 120"/>
            <p:cNvSpPr>
              <a:spLocks/>
            </p:cNvSpPr>
            <p:nvPr/>
          </p:nvSpPr>
          <p:spPr bwMode="auto">
            <a:xfrm>
              <a:off x="2606746" y="4479925"/>
              <a:ext cx="49976" cy="9525"/>
            </a:xfrm>
            <a:custGeom>
              <a:avLst/>
              <a:gdLst>
                <a:gd name="T0" fmla="*/ 9 w 9"/>
                <a:gd name="T1" fmla="*/ 2 h 3"/>
                <a:gd name="T2" fmla="*/ 2 w 9"/>
                <a:gd name="T3" fmla="*/ 3 h 3"/>
                <a:gd name="T4" fmla="*/ 9 w 9"/>
                <a:gd name="T5" fmla="*/ 2 h 3"/>
              </a:gdLst>
              <a:ahLst/>
              <a:cxnLst>
                <a:cxn ang="0">
                  <a:pos x="T0" y="T1"/>
                </a:cxn>
                <a:cxn ang="0">
                  <a:pos x="T2" y="T3"/>
                </a:cxn>
                <a:cxn ang="0">
                  <a:pos x="T4" y="T5"/>
                </a:cxn>
              </a:cxnLst>
              <a:rect l="0" t="0" r="r" b="b"/>
              <a:pathLst>
                <a:path w="9" h="3">
                  <a:moveTo>
                    <a:pt x="9" y="2"/>
                  </a:moveTo>
                  <a:cubicBezTo>
                    <a:pt x="8" y="3"/>
                    <a:pt x="5" y="3"/>
                    <a:pt x="2" y="3"/>
                  </a:cubicBezTo>
                  <a:cubicBezTo>
                    <a:pt x="0" y="0"/>
                    <a:pt x="9" y="0"/>
                    <a:pt x="9"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06" name="Freeform 127"/>
            <p:cNvSpPr>
              <a:spLocks/>
            </p:cNvSpPr>
            <p:nvPr/>
          </p:nvSpPr>
          <p:spPr bwMode="auto">
            <a:xfrm>
              <a:off x="9300765" y="4262438"/>
              <a:ext cx="222116" cy="15875"/>
            </a:xfrm>
            <a:custGeom>
              <a:avLst/>
              <a:gdLst>
                <a:gd name="T0" fmla="*/ 0 w 39"/>
                <a:gd name="T1" fmla="*/ 4 h 5"/>
                <a:gd name="T2" fmla="*/ 39 w 39"/>
                <a:gd name="T3" fmla="*/ 3 h 5"/>
                <a:gd name="T4" fmla="*/ 0 w 39"/>
                <a:gd name="T5" fmla="*/ 4 h 5"/>
              </a:gdLst>
              <a:ahLst/>
              <a:cxnLst>
                <a:cxn ang="0">
                  <a:pos x="T0" y="T1"/>
                </a:cxn>
                <a:cxn ang="0">
                  <a:pos x="T2" y="T3"/>
                </a:cxn>
                <a:cxn ang="0">
                  <a:pos x="T4" y="T5"/>
                </a:cxn>
              </a:cxnLst>
              <a:rect l="0" t="0" r="r" b="b"/>
              <a:pathLst>
                <a:path w="39" h="5">
                  <a:moveTo>
                    <a:pt x="0" y="4"/>
                  </a:moveTo>
                  <a:cubicBezTo>
                    <a:pt x="10" y="2"/>
                    <a:pt x="31" y="0"/>
                    <a:pt x="39" y="3"/>
                  </a:cubicBezTo>
                  <a:cubicBezTo>
                    <a:pt x="28" y="3"/>
                    <a:pt x="7" y="5"/>
                    <a:pt x="0"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07" name="Freeform 128"/>
            <p:cNvSpPr>
              <a:spLocks/>
            </p:cNvSpPr>
            <p:nvPr/>
          </p:nvSpPr>
          <p:spPr bwMode="auto">
            <a:xfrm>
              <a:off x="9206366" y="4229100"/>
              <a:ext cx="191576" cy="14288"/>
            </a:xfrm>
            <a:custGeom>
              <a:avLst/>
              <a:gdLst>
                <a:gd name="T0" fmla="*/ 27 w 34"/>
                <a:gd name="T1" fmla="*/ 0 h 4"/>
                <a:gd name="T2" fmla="*/ 34 w 34"/>
                <a:gd name="T3" fmla="*/ 0 h 4"/>
                <a:gd name="T4" fmla="*/ 0 w 34"/>
                <a:gd name="T5" fmla="*/ 1 h 4"/>
                <a:gd name="T6" fmla="*/ 27 w 34"/>
                <a:gd name="T7" fmla="*/ 0 h 4"/>
              </a:gdLst>
              <a:ahLst/>
              <a:cxnLst>
                <a:cxn ang="0">
                  <a:pos x="T0" y="T1"/>
                </a:cxn>
                <a:cxn ang="0">
                  <a:pos x="T2" y="T3"/>
                </a:cxn>
                <a:cxn ang="0">
                  <a:pos x="T4" y="T5"/>
                </a:cxn>
                <a:cxn ang="0">
                  <a:pos x="T6" y="T7"/>
                </a:cxn>
              </a:cxnLst>
              <a:rect l="0" t="0" r="r" b="b"/>
              <a:pathLst>
                <a:path w="34" h="4">
                  <a:moveTo>
                    <a:pt x="27" y="0"/>
                  </a:moveTo>
                  <a:cubicBezTo>
                    <a:pt x="29" y="0"/>
                    <a:pt x="32" y="0"/>
                    <a:pt x="34" y="0"/>
                  </a:cubicBezTo>
                  <a:cubicBezTo>
                    <a:pt x="23" y="2"/>
                    <a:pt x="6" y="4"/>
                    <a:pt x="0" y="1"/>
                  </a:cubicBezTo>
                  <a:cubicBezTo>
                    <a:pt x="7" y="1"/>
                    <a:pt x="18" y="1"/>
                    <a:pt x="27"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09" name="Freeform 130"/>
            <p:cNvSpPr>
              <a:spLocks/>
            </p:cNvSpPr>
            <p:nvPr/>
          </p:nvSpPr>
          <p:spPr bwMode="auto">
            <a:xfrm>
              <a:off x="8523359" y="4292600"/>
              <a:ext cx="69412" cy="12700"/>
            </a:xfrm>
            <a:custGeom>
              <a:avLst/>
              <a:gdLst>
                <a:gd name="T0" fmla="*/ 0 w 12"/>
                <a:gd name="T1" fmla="*/ 2 h 4"/>
                <a:gd name="T2" fmla="*/ 12 w 12"/>
                <a:gd name="T3" fmla="*/ 3 h 4"/>
                <a:gd name="T4" fmla="*/ 0 w 12"/>
                <a:gd name="T5" fmla="*/ 2 h 4"/>
              </a:gdLst>
              <a:ahLst/>
              <a:cxnLst>
                <a:cxn ang="0">
                  <a:pos x="T0" y="T1"/>
                </a:cxn>
                <a:cxn ang="0">
                  <a:pos x="T2" y="T3"/>
                </a:cxn>
                <a:cxn ang="0">
                  <a:pos x="T4" y="T5"/>
                </a:cxn>
              </a:cxnLst>
              <a:rect l="0" t="0" r="r" b="b"/>
              <a:pathLst>
                <a:path w="12" h="4">
                  <a:moveTo>
                    <a:pt x="0" y="2"/>
                  </a:moveTo>
                  <a:cubicBezTo>
                    <a:pt x="4" y="4"/>
                    <a:pt x="8" y="0"/>
                    <a:pt x="12" y="3"/>
                  </a:cubicBezTo>
                  <a:cubicBezTo>
                    <a:pt x="8" y="4"/>
                    <a:pt x="1"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2" name="Freeform 133"/>
            <p:cNvSpPr>
              <a:spLocks/>
            </p:cNvSpPr>
            <p:nvPr/>
          </p:nvSpPr>
          <p:spPr bwMode="auto">
            <a:xfrm>
              <a:off x="8120775" y="4308475"/>
              <a:ext cx="74965" cy="15875"/>
            </a:xfrm>
            <a:custGeom>
              <a:avLst/>
              <a:gdLst>
                <a:gd name="T0" fmla="*/ 5 w 13"/>
                <a:gd name="T1" fmla="*/ 2 h 5"/>
                <a:gd name="T2" fmla="*/ 2 w 13"/>
                <a:gd name="T3" fmla="*/ 1 h 5"/>
                <a:gd name="T4" fmla="*/ 13 w 13"/>
                <a:gd name="T5" fmla="*/ 2 h 5"/>
                <a:gd name="T6" fmla="*/ 4 w 13"/>
                <a:gd name="T7" fmla="*/ 4 h 5"/>
                <a:gd name="T8" fmla="*/ 5 w 13"/>
                <a:gd name="T9" fmla="*/ 2 h 5"/>
              </a:gdLst>
              <a:ahLst/>
              <a:cxnLst>
                <a:cxn ang="0">
                  <a:pos x="T0" y="T1"/>
                </a:cxn>
                <a:cxn ang="0">
                  <a:pos x="T2" y="T3"/>
                </a:cxn>
                <a:cxn ang="0">
                  <a:pos x="T4" y="T5"/>
                </a:cxn>
                <a:cxn ang="0">
                  <a:pos x="T6" y="T7"/>
                </a:cxn>
                <a:cxn ang="0">
                  <a:pos x="T8" y="T9"/>
                </a:cxn>
              </a:cxnLst>
              <a:rect l="0" t="0" r="r" b="b"/>
              <a:pathLst>
                <a:path w="13" h="5">
                  <a:moveTo>
                    <a:pt x="5" y="2"/>
                  </a:moveTo>
                  <a:cubicBezTo>
                    <a:pt x="3" y="2"/>
                    <a:pt x="0" y="2"/>
                    <a:pt x="2" y="1"/>
                  </a:cubicBezTo>
                  <a:cubicBezTo>
                    <a:pt x="5" y="2"/>
                    <a:pt x="12" y="0"/>
                    <a:pt x="13" y="2"/>
                  </a:cubicBezTo>
                  <a:cubicBezTo>
                    <a:pt x="8" y="2"/>
                    <a:pt x="7" y="5"/>
                    <a:pt x="4" y="4"/>
                  </a:cubicBezTo>
                  <a:cubicBezTo>
                    <a:pt x="4" y="4"/>
                    <a:pt x="5" y="3"/>
                    <a:pt x="5"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4" name="Freeform 135"/>
            <p:cNvSpPr>
              <a:spLocks/>
            </p:cNvSpPr>
            <p:nvPr/>
          </p:nvSpPr>
          <p:spPr bwMode="auto">
            <a:xfrm>
              <a:off x="7690424" y="4311650"/>
              <a:ext cx="347057" cy="33338"/>
            </a:xfrm>
            <a:custGeom>
              <a:avLst/>
              <a:gdLst>
                <a:gd name="T0" fmla="*/ 29 w 61"/>
                <a:gd name="T1" fmla="*/ 5 h 10"/>
                <a:gd name="T2" fmla="*/ 38 w 61"/>
                <a:gd name="T3" fmla="*/ 5 h 10"/>
                <a:gd name="T4" fmla="*/ 37 w 61"/>
                <a:gd name="T5" fmla="*/ 2 h 10"/>
                <a:gd name="T6" fmla="*/ 61 w 61"/>
                <a:gd name="T7" fmla="*/ 2 h 10"/>
                <a:gd name="T8" fmla="*/ 60 w 61"/>
                <a:gd name="T9" fmla="*/ 3 h 10"/>
                <a:gd name="T10" fmla="*/ 61 w 61"/>
                <a:gd name="T11" fmla="*/ 4 h 10"/>
                <a:gd name="T12" fmla="*/ 56 w 61"/>
                <a:gd name="T13" fmla="*/ 5 h 10"/>
                <a:gd name="T14" fmla="*/ 42 w 61"/>
                <a:gd name="T15" fmla="*/ 7 h 10"/>
                <a:gd name="T16" fmla="*/ 42 w 61"/>
                <a:gd name="T17" fmla="*/ 3 h 10"/>
                <a:gd name="T18" fmla="*/ 39 w 61"/>
                <a:gd name="T19" fmla="*/ 5 h 10"/>
                <a:gd name="T20" fmla="*/ 41 w 61"/>
                <a:gd name="T21" fmla="*/ 7 h 10"/>
                <a:gd name="T22" fmla="*/ 0 w 61"/>
                <a:gd name="T23" fmla="*/ 5 h 10"/>
                <a:gd name="T24" fmla="*/ 29 w 61"/>
                <a:gd name="T2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10">
                  <a:moveTo>
                    <a:pt x="29" y="5"/>
                  </a:moveTo>
                  <a:cubicBezTo>
                    <a:pt x="35" y="4"/>
                    <a:pt x="32" y="3"/>
                    <a:pt x="38" y="5"/>
                  </a:cubicBezTo>
                  <a:cubicBezTo>
                    <a:pt x="37" y="4"/>
                    <a:pt x="36" y="3"/>
                    <a:pt x="37" y="2"/>
                  </a:cubicBezTo>
                  <a:cubicBezTo>
                    <a:pt x="44" y="3"/>
                    <a:pt x="53" y="0"/>
                    <a:pt x="61" y="2"/>
                  </a:cubicBezTo>
                  <a:cubicBezTo>
                    <a:pt x="60" y="2"/>
                    <a:pt x="59" y="2"/>
                    <a:pt x="60" y="3"/>
                  </a:cubicBezTo>
                  <a:cubicBezTo>
                    <a:pt x="60" y="3"/>
                    <a:pt x="61" y="3"/>
                    <a:pt x="61" y="4"/>
                  </a:cubicBezTo>
                  <a:cubicBezTo>
                    <a:pt x="58" y="4"/>
                    <a:pt x="54" y="2"/>
                    <a:pt x="56" y="5"/>
                  </a:cubicBezTo>
                  <a:cubicBezTo>
                    <a:pt x="49" y="5"/>
                    <a:pt x="47" y="2"/>
                    <a:pt x="42" y="7"/>
                  </a:cubicBezTo>
                  <a:cubicBezTo>
                    <a:pt x="41" y="5"/>
                    <a:pt x="46" y="3"/>
                    <a:pt x="42" y="3"/>
                  </a:cubicBezTo>
                  <a:cubicBezTo>
                    <a:pt x="41" y="3"/>
                    <a:pt x="39" y="4"/>
                    <a:pt x="39" y="5"/>
                  </a:cubicBezTo>
                  <a:cubicBezTo>
                    <a:pt x="40" y="5"/>
                    <a:pt x="41" y="5"/>
                    <a:pt x="41" y="7"/>
                  </a:cubicBezTo>
                  <a:cubicBezTo>
                    <a:pt x="30" y="10"/>
                    <a:pt x="9" y="10"/>
                    <a:pt x="0" y="5"/>
                  </a:cubicBezTo>
                  <a:cubicBezTo>
                    <a:pt x="11" y="5"/>
                    <a:pt x="28" y="1"/>
                    <a:pt x="29" y="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5" name="Freeform 136"/>
            <p:cNvSpPr>
              <a:spLocks noEditPoints="1"/>
            </p:cNvSpPr>
            <p:nvPr/>
          </p:nvSpPr>
          <p:spPr bwMode="auto">
            <a:xfrm>
              <a:off x="2498463" y="4229100"/>
              <a:ext cx="5225279" cy="184150"/>
            </a:xfrm>
            <a:custGeom>
              <a:avLst/>
              <a:gdLst>
                <a:gd name="T0" fmla="*/ 48 w 921"/>
                <a:gd name="T1" fmla="*/ 20 h 56"/>
                <a:gd name="T2" fmla="*/ 31 w 921"/>
                <a:gd name="T3" fmla="*/ 23 h 56"/>
                <a:gd name="T4" fmla="*/ 5 w 921"/>
                <a:gd name="T5" fmla="*/ 31 h 56"/>
                <a:gd name="T6" fmla="*/ 2 w 921"/>
                <a:gd name="T7" fmla="*/ 43 h 56"/>
                <a:gd name="T8" fmla="*/ 148 w 921"/>
                <a:gd name="T9" fmla="*/ 51 h 56"/>
                <a:gd name="T10" fmla="*/ 166 w 921"/>
                <a:gd name="T11" fmla="*/ 53 h 56"/>
                <a:gd name="T12" fmla="*/ 344 w 921"/>
                <a:gd name="T13" fmla="*/ 53 h 56"/>
                <a:gd name="T14" fmla="*/ 644 w 921"/>
                <a:gd name="T15" fmla="*/ 49 h 56"/>
                <a:gd name="T16" fmla="*/ 783 w 921"/>
                <a:gd name="T17" fmla="*/ 41 h 56"/>
                <a:gd name="T18" fmla="*/ 826 w 921"/>
                <a:gd name="T19" fmla="*/ 39 h 56"/>
                <a:gd name="T20" fmla="*/ 645 w 921"/>
                <a:gd name="T21" fmla="*/ 45 h 56"/>
                <a:gd name="T22" fmla="*/ 287 w 921"/>
                <a:gd name="T23" fmla="*/ 44 h 56"/>
                <a:gd name="T24" fmla="*/ 406 w 921"/>
                <a:gd name="T25" fmla="*/ 42 h 56"/>
                <a:gd name="T26" fmla="*/ 386 w 921"/>
                <a:gd name="T27" fmla="*/ 37 h 56"/>
                <a:gd name="T28" fmla="*/ 373 w 921"/>
                <a:gd name="T29" fmla="*/ 41 h 56"/>
                <a:gd name="T30" fmla="*/ 349 w 921"/>
                <a:gd name="T31" fmla="*/ 41 h 56"/>
                <a:gd name="T32" fmla="*/ 193 w 921"/>
                <a:gd name="T33" fmla="*/ 38 h 56"/>
                <a:gd name="T34" fmla="*/ 115 w 921"/>
                <a:gd name="T35" fmla="*/ 37 h 56"/>
                <a:gd name="T36" fmla="*/ 264 w 921"/>
                <a:gd name="T37" fmla="*/ 29 h 56"/>
                <a:gd name="T38" fmla="*/ 281 w 921"/>
                <a:gd name="T39" fmla="*/ 25 h 56"/>
                <a:gd name="T40" fmla="*/ 314 w 921"/>
                <a:gd name="T41" fmla="*/ 31 h 56"/>
                <a:gd name="T42" fmla="*/ 296 w 921"/>
                <a:gd name="T43" fmla="*/ 27 h 56"/>
                <a:gd name="T44" fmla="*/ 329 w 921"/>
                <a:gd name="T45" fmla="*/ 23 h 56"/>
                <a:gd name="T46" fmla="*/ 377 w 921"/>
                <a:gd name="T47" fmla="*/ 19 h 56"/>
                <a:gd name="T48" fmla="*/ 530 w 921"/>
                <a:gd name="T49" fmla="*/ 20 h 56"/>
                <a:gd name="T50" fmla="*/ 921 w 921"/>
                <a:gd name="T51" fmla="*/ 0 h 56"/>
                <a:gd name="T52" fmla="*/ 618 w 921"/>
                <a:gd name="T53" fmla="*/ 11 h 56"/>
                <a:gd name="T54" fmla="*/ 525 w 921"/>
                <a:gd name="T55" fmla="*/ 16 h 56"/>
                <a:gd name="T56" fmla="*/ 495 w 921"/>
                <a:gd name="T57" fmla="*/ 13 h 56"/>
                <a:gd name="T58" fmla="*/ 447 w 921"/>
                <a:gd name="T59" fmla="*/ 16 h 56"/>
                <a:gd name="T60" fmla="*/ 427 w 921"/>
                <a:gd name="T61" fmla="*/ 14 h 56"/>
                <a:gd name="T62" fmla="*/ 391 w 921"/>
                <a:gd name="T63" fmla="*/ 13 h 56"/>
                <a:gd name="T64" fmla="*/ 347 w 921"/>
                <a:gd name="T65" fmla="*/ 16 h 56"/>
                <a:gd name="T66" fmla="*/ 341 w 921"/>
                <a:gd name="T67" fmla="*/ 13 h 56"/>
                <a:gd name="T68" fmla="*/ 329 w 921"/>
                <a:gd name="T69" fmla="*/ 16 h 56"/>
                <a:gd name="T70" fmla="*/ 318 w 921"/>
                <a:gd name="T71" fmla="*/ 13 h 56"/>
                <a:gd name="T72" fmla="*/ 296 w 921"/>
                <a:gd name="T73" fmla="*/ 15 h 56"/>
                <a:gd name="T74" fmla="*/ 278 w 921"/>
                <a:gd name="T75" fmla="*/ 12 h 56"/>
                <a:gd name="T76" fmla="*/ 29 w 921"/>
                <a:gd name="T77" fmla="*/ 17 h 56"/>
                <a:gd name="T78" fmla="*/ 33 w 921"/>
                <a:gd name="T79" fmla="*/ 22 h 56"/>
                <a:gd name="T80" fmla="*/ 180 w 921"/>
                <a:gd name="T81" fmla="*/ 42 h 56"/>
                <a:gd name="T82" fmla="*/ 135 w 921"/>
                <a:gd name="T83" fmla="*/ 41 h 56"/>
                <a:gd name="T84" fmla="*/ 135 w 921"/>
                <a:gd name="T85" fmla="*/ 41 h 56"/>
                <a:gd name="T86" fmla="*/ 233 w 921"/>
                <a:gd name="T87" fmla="*/ 28 h 56"/>
                <a:gd name="T88" fmla="*/ 233 w 921"/>
                <a:gd name="T89" fmla="*/ 2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21" h="56">
                  <a:moveTo>
                    <a:pt x="33" y="22"/>
                  </a:moveTo>
                  <a:cubicBezTo>
                    <a:pt x="38" y="22"/>
                    <a:pt x="41" y="20"/>
                    <a:pt x="48" y="20"/>
                  </a:cubicBezTo>
                  <a:cubicBezTo>
                    <a:pt x="47" y="26"/>
                    <a:pt x="34" y="23"/>
                    <a:pt x="30" y="25"/>
                  </a:cubicBezTo>
                  <a:cubicBezTo>
                    <a:pt x="29" y="24"/>
                    <a:pt x="30" y="23"/>
                    <a:pt x="31" y="23"/>
                  </a:cubicBezTo>
                  <a:cubicBezTo>
                    <a:pt x="28" y="22"/>
                    <a:pt x="19" y="22"/>
                    <a:pt x="21" y="27"/>
                  </a:cubicBezTo>
                  <a:cubicBezTo>
                    <a:pt x="13" y="28"/>
                    <a:pt x="7" y="26"/>
                    <a:pt x="5" y="31"/>
                  </a:cubicBezTo>
                  <a:cubicBezTo>
                    <a:pt x="6" y="35"/>
                    <a:pt x="12" y="35"/>
                    <a:pt x="17" y="36"/>
                  </a:cubicBezTo>
                  <a:cubicBezTo>
                    <a:pt x="13" y="39"/>
                    <a:pt x="2" y="37"/>
                    <a:pt x="2" y="43"/>
                  </a:cubicBezTo>
                  <a:cubicBezTo>
                    <a:pt x="8" y="39"/>
                    <a:pt x="0" y="50"/>
                    <a:pt x="6" y="53"/>
                  </a:cubicBezTo>
                  <a:cubicBezTo>
                    <a:pt x="53" y="52"/>
                    <a:pt x="107" y="51"/>
                    <a:pt x="148" y="51"/>
                  </a:cubicBezTo>
                  <a:cubicBezTo>
                    <a:pt x="147" y="53"/>
                    <a:pt x="146" y="51"/>
                    <a:pt x="144" y="51"/>
                  </a:cubicBezTo>
                  <a:cubicBezTo>
                    <a:pt x="146" y="56"/>
                    <a:pt x="164" y="45"/>
                    <a:pt x="166" y="53"/>
                  </a:cubicBezTo>
                  <a:cubicBezTo>
                    <a:pt x="214" y="49"/>
                    <a:pt x="290" y="55"/>
                    <a:pt x="343" y="52"/>
                  </a:cubicBezTo>
                  <a:cubicBezTo>
                    <a:pt x="345" y="51"/>
                    <a:pt x="346" y="53"/>
                    <a:pt x="344" y="53"/>
                  </a:cubicBezTo>
                  <a:cubicBezTo>
                    <a:pt x="408" y="53"/>
                    <a:pt x="479" y="52"/>
                    <a:pt x="540" y="51"/>
                  </a:cubicBezTo>
                  <a:cubicBezTo>
                    <a:pt x="572" y="50"/>
                    <a:pt x="612" y="52"/>
                    <a:pt x="644" y="49"/>
                  </a:cubicBezTo>
                  <a:cubicBezTo>
                    <a:pt x="652" y="48"/>
                    <a:pt x="659" y="44"/>
                    <a:pt x="660" y="48"/>
                  </a:cubicBezTo>
                  <a:cubicBezTo>
                    <a:pt x="705" y="44"/>
                    <a:pt x="740" y="44"/>
                    <a:pt x="783" y="41"/>
                  </a:cubicBezTo>
                  <a:cubicBezTo>
                    <a:pt x="783" y="40"/>
                    <a:pt x="781" y="41"/>
                    <a:pt x="781" y="40"/>
                  </a:cubicBezTo>
                  <a:cubicBezTo>
                    <a:pt x="803" y="43"/>
                    <a:pt x="807" y="38"/>
                    <a:pt x="826" y="39"/>
                  </a:cubicBezTo>
                  <a:cubicBezTo>
                    <a:pt x="827" y="36"/>
                    <a:pt x="821" y="39"/>
                    <a:pt x="823" y="36"/>
                  </a:cubicBezTo>
                  <a:cubicBezTo>
                    <a:pt x="754" y="39"/>
                    <a:pt x="702" y="43"/>
                    <a:pt x="645" y="45"/>
                  </a:cubicBezTo>
                  <a:cubicBezTo>
                    <a:pt x="527" y="49"/>
                    <a:pt x="400" y="49"/>
                    <a:pt x="290" y="46"/>
                  </a:cubicBezTo>
                  <a:cubicBezTo>
                    <a:pt x="288" y="46"/>
                    <a:pt x="288" y="44"/>
                    <a:pt x="287" y="44"/>
                  </a:cubicBezTo>
                  <a:cubicBezTo>
                    <a:pt x="260" y="44"/>
                    <a:pt x="232" y="42"/>
                    <a:pt x="206" y="41"/>
                  </a:cubicBezTo>
                  <a:cubicBezTo>
                    <a:pt x="275" y="39"/>
                    <a:pt x="332" y="44"/>
                    <a:pt x="406" y="42"/>
                  </a:cubicBezTo>
                  <a:cubicBezTo>
                    <a:pt x="400" y="39"/>
                    <a:pt x="385" y="42"/>
                    <a:pt x="378" y="40"/>
                  </a:cubicBezTo>
                  <a:cubicBezTo>
                    <a:pt x="379" y="36"/>
                    <a:pt x="383" y="40"/>
                    <a:pt x="386" y="37"/>
                  </a:cubicBezTo>
                  <a:cubicBezTo>
                    <a:pt x="384" y="35"/>
                    <a:pt x="377" y="37"/>
                    <a:pt x="373" y="37"/>
                  </a:cubicBezTo>
                  <a:cubicBezTo>
                    <a:pt x="373" y="38"/>
                    <a:pt x="373" y="40"/>
                    <a:pt x="373" y="41"/>
                  </a:cubicBezTo>
                  <a:cubicBezTo>
                    <a:pt x="366" y="40"/>
                    <a:pt x="358" y="40"/>
                    <a:pt x="352" y="38"/>
                  </a:cubicBezTo>
                  <a:cubicBezTo>
                    <a:pt x="348" y="37"/>
                    <a:pt x="351" y="41"/>
                    <a:pt x="349" y="41"/>
                  </a:cubicBezTo>
                  <a:cubicBezTo>
                    <a:pt x="316" y="39"/>
                    <a:pt x="277" y="42"/>
                    <a:pt x="246" y="36"/>
                  </a:cubicBezTo>
                  <a:cubicBezTo>
                    <a:pt x="235" y="40"/>
                    <a:pt x="210" y="36"/>
                    <a:pt x="193" y="38"/>
                  </a:cubicBezTo>
                  <a:cubicBezTo>
                    <a:pt x="169" y="39"/>
                    <a:pt x="140" y="35"/>
                    <a:pt x="122" y="35"/>
                  </a:cubicBezTo>
                  <a:cubicBezTo>
                    <a:pt x="122" y="35"/>
                    <a:pt x="117" y="37"/>
                    <a:pt x="115" y="37"/>
                  </a:cubicBezTo>
                  <a:cubicBezTo>
                    <a:pt x="106" y="38"/>
                    <a:pt x="96" y="36"/>
                    <a:pt x="89" y="35"/>
                  </a:cubicBezTo>
                  <a:cubicBezTo>
                    <a:pt x="145" y="28"/>
                    <a:pt x="219" y="35"/>
                    <a:pt x="264" y="29"/>
                  </a:cubicBezTo>
                  <a:cubicBezTo>
                    <a:pt x="253" y="29"/>
                    <a:pt x="246" y="29"/>
                    <a:pt x="241" y="26"/>
                  </a:cubicBezTo>
                  <a:cubicBezTo>
                    <a:pt x="256" y="28"/>
                    <a:pt x="258" y="23"/>
                    <a:pt x="281" y="25"/>
                  </a:cubicBezTo>
                  <a:cubicBezTo>
                    <a:pt x="285" y="27"/>
                    <a:pt x="277" y="30"/>
                    <a:pt x="280" y="31"/>
                  </a:cubicBezTo>
                  <a:cubicBezTo>
                    <a:pt x="292" y="30"/>
                    <a:pt x="301" y="33"/>
                    <a:pt x="314" y="31"/>
                  </a:cubicBezTo>
                  <a:cubicBezTo>
                    <a:pt x="307" y="29"/>
                    <a:pt x="299" y="28"/>
                    <a:pt x="291" y="28"/>
                  </a:cubicBezTo>
                  <a:cubicBezTo>
                    <a:pt x="290" y="26"/>
                    <a:pt x="295" y="28"/>
                    <a:pt x="296" y="27"/>
                  </a:cubicBezTo>
                  <a:cubicBezTo>
                    <a:pt x="282" y="23"/>
                    <a:pt x="315" y="25"/>
                    <a:pt x="319" y="25"/>
                  </a:cubicBezTo>
                  <a:cubicBezTo>
                    <a:pt x="323" y="25"/>
                    <a:pt x="327" y="23"/>
                    <a:pt x="329" y="23"/>
                  </a:cubicBezTo>
                  <a:cubicBezTo>
                    <a:pt x="339" y="22"/>
                    <a:pt x="361" y="22"/>
                    <a:pt x="372" y="23"/>
                  </a:cubicBezTo>
                  <a:cubicBezTo>
                    <a:pt x="372" y="20"/>
                    <a:pt x="375" y="20"/>
                    <a:pt x="377" y="19"/>
                  </a:cubicBezTo>
                  <a:cubicBezTo>
                    <a:pt x="381" y="19"/>
                    <a:pt x="384" y="21"/>
                    <a:pt x="388" y="22"/>
                  </a:cubicBezTo>
                  <a:cubicBezTo>
                    <a:pt x="433" y="19"/>
                    <a:pt x="486" y="18"/>
                    <a:pt x="530" y="20"/>
                  </a:cubicBezTo>
                  <a:cubicBezTo>
                    <a:pt x="530" y="19"/>
                    <a:pt x="529" y="19"/>
                    <a:pt x="530" y="18"/>
                  </a:cubicBezTo>
                  <a:cubicBezTo>
                    <a:pt x="648" y="16"/>
                    <a:pt x="801" y="9"/>
                    <a:pt x="921" y="0"/>
                  </a:cubicBezTo>
                  <a:cubicBezTo>
                    <a:pt x="823" y="2"/>
                    <a:pt x="728" y="10"/>
                    <a:pt x="635" y="13"/>
                  </a:cubicBezTo>
                  <a:cubicBezTo>
                    <a:pt x="631" y="10"/>
                    <a:pt x="625" y="10"/>
                    <a:pt x="618" y="11"/>
                  </a:cubicBezTo>
                  <a:cubicBezTo>
                    <a:pt x="621" y="12"/>
                    <a:pt x="628" y="11"/>
                    <a:pt x="632" y="12"/>
                  </a:cubicBezTo>
                  <a:cubicBezTo>
                    <a:pt x="603" y="14"/>
                    <a:pt x="556" y="14"/>
                    <a:pt x="525" y="16"/>
                  </a:cubicBezTo>
                  <a:cubicBezTo>
                    <a:pt x="521" y="16"/>
                    <a:pt x="528" y="12"/>
                    <a:pt x="524" y="13"/>
                  </a:cubicBezTo>
                  <a:cubicBezTo>
                    <a:pt x="511" y="14"/>
                    <a:pt x="505" y="13"/>
                    <a:pt x="495" y="13"/>
                  </a:cubicBezTo>
                  <a:cubicBezTo>
                    <a:pt x="499" y="15"/>
                    <a:pt x="505" y="15"/>
                    <a:pt x="511" y="14"/>
                  </a:cubicBezTo>
                  <a:cubicBezTo>
                    <a:pt x="489" y="17"/>
                    <a:pt x="467" y="17"/>
                    <a:pt x="447" y="16"/>
                  </a:cubicBezTo>
                  <a:cubicBezTo>
                    <a:pt x="445" y="14"/>
                    <a:pt x="443" y="13"/>
                    <a:pt x="432" y="14"/>
                  </a:cubicBezTo>
                  <a:cubicBezTo>
                    <a:pt x="431" y="14"/>
                    <a:pt x="427" y="14"/>
                    <a:pt x="427" y="14"/>
                  </a:cubicBezTo>
                  <a:cubicBezTo>
                    <a:pt x="426" y="15"/>
                    <a:pt x="424" y="17"/>
                    <a:pt x="418" y="16"/>
                  </a:cubicBezTo>
                  <a:cubicBezTo>
                    <a:pt x="420" y="12"/>
                    <a:pt x="400" y="14"/>
                    <a:pt x="391" y="13"/>
                  </a:cubicBezTo>
                  <a:cubicBezTo>
                    <a:pt x="391" y="14"/>
                    <a:pt x="393" y="14"/>
                    <a:pt x="393" y="15"/>
                  </a:cubicBezTo>
                  <a:cubicBezTo>
                    <a:pt x="378" y="16"/>
                    <a:pt x="363" y="17"/>
                    <a:pt x="347" y="16"/>
                  </a:cubicBezTo>
                  <a:cubicBezTo>
                    <a:pt x="349" y="14"/>
                    <a:pt x="356" y="15"/>
                    <a:pt x="358" y="14"/>
                  </a:cubicBezTo>
                  <a:cubicBezTo>
                    <a:pt x="354" y="11"/>
                    <a:pt x="345" y="15"/>
                    <a:pt x="341" y="13"/>
                  </a:cubicBezTo>
                  <a:cubicBezTo>
                    <a:pt x="341" y="15"/>
                    <a:pt x="346" y="13"/>
                    <a:pt x="346" y="15"/>
                  </a:cubicBezTo>
                  <a:cubicBezTo>
                    <a:pt x="340" y="17"/>
                    <a:pt x="336" y="16"/>
                    <a:pt x="329" y="16"/>
                  </a:cubicBezTo>
                  <a:cubicBezTo>
                    <a:pt x="334" y="13"/>
                    <a:pt x="325" y="10"/>
                    <a:pt x="332" y="10"/>
                  </a:cubicBezTo>
                  <a:cubicBezTo>
                    <a:pt x="326" y="8"/>
                    <a:pt x="321" y="9"/>
                    <a:pt x="318" y="13"/>
                  </a:cubicBezTo>
                  <a:cubicBezTo>
                    <a:pt x="319" y="15"/>
                    <a:pt x="323" y="14"/>
                    <a:pt x="327" y="14"/>
                  </a:cubicBezTo>
                  <a:cubicBezTo>
                    <a:pt x="318" y="17"/>
                    <a:pt x="308" y="16"/>
                    <a:pt x="296" y="15"/>
                  </a:cubicBezTo>
                  <a:cubicBezTo>
                    <a:pt x="297" y="12"/>
                    <a:pt x="302" y="14"/>
                    <a:pt x="305" y="13"/>
                  </a:cubicBezTo>
                  <a:cubicBezTo>
                    <a:pt x="298" y="11"/>
                    <a:pt x="289" y="12"/>
                    <a:pt x="278" y="12"/>
                  </a:cubicBezTo>
                  <a:cubicBezTo>
                    <a:pt x="277" y="11"/>
                    <a:pt x="281" y="10"/>
                    <a:pt x="277" y="8"/>
                  </a:cubicBezTo>
                  <a:cubicBezTo>
                    <a:pt x="194" y="2"/>
                    <a:pt x="109" y="12"/>
                    <a:pt x="29" y="17"/>
                  </a:cubicBezTo>
                  <a:cubicBezTo>
                    <a:pt x="28" y="21"/>
                    <a:pt x="34" y="18"/>
                    <a:pt x="36" y="19"/>
                  </a:cubicBezTo>
                  <a:cubicBezTo>
                    <a:pt x="37" y="21"/>
                    <a:pt x="31" y="18"/>
                    <a:pt x="33" y="22"/>
                  </a:cubicBezTo>
                  <a:close/>
                  <a:moveTo>
                    <a:pt x="162" y="41"/>
                  </a:moveTo>
                  <a:cubicBezTo>
                    <a:pt x="168" y="40"/>
                    <a:pt x="177" y="38"/>
                    <a:pt x="180" y="42"/>
                  </a:cubicBezTo>
                  <a:cubicBezTo>
                    <a:pt x="174" y="42"/>
                    <a:pt x="165" y="44"/>
                    <a:pt x="162" y="41"/>
                  </a:cubicBezTo>
                  <a:close/>
                  <a:moveTo>
                    <a:pt x="135" y="41"/>
                  </a:moveTo>
                  <a:cubicBezTo>
                    <a:pt x="148" y="41"/>
                    <a:pt x="152" y="40"/>
                    <a:pt x="161" y="42"/>
                  </a:cubicBezTo>
                  <a:cubicBezTo>
                    <a:pt x="152" y="42"/>
                    <a:pt x="141" y="44"/>
                    <a:pt x="135" y="41"/>
                  </a:cubicBezTo>
                  <a:close/>
                  <a:moveTo>
                    <a:pt x="233" y="25"/>
                  </a:moveTo>
                  <a:cubicBezTo>
                    <a:pt x="233" y="26"/>
                    <a:pt x="233" y="27"/>
                    <a:pt x="233" y="28"/>
                  </a:cubicBezTo>
                  <a:cubicBezTo>
                    <a:pt x="225" y="30"/>
                    <a:pt x="216" y="27"/>
                    <a:pt x="208" y="25"/>
                  </a:cubicBezTo>
                  <a:cubicBezTo>
                    <a:pt x="218" y="23"/>
                    <a:pt x="225" y="26"/>
                    <a:pt x="233" y="25"/>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6" name="Freeform 137"/>
            <p:cNvSpPr>
              <a:spLocks/>
            </p:cNvSpPr>
            <p:nvPr/>
          </p:nvSpPr>
          <p:spPr bwMode="auto">
            <a:xfrm>
              <a:off x="4922305" y="427196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7" name="Freeform 138"/>
            <p:cNvSpPr>
              <a:spLocks/>
            </p:cNvSpPr>
            <p:nvPr/>
          </p:nvSpPr>
          <p:spPr bwMode="auto">
            <a:xfrm>
              <a:off x="7609908" y="4324350"/>
              <a:ext cx="52753" cy="14288"/>
            </a:xfrm>
            <a:custGeom>
              <a:avLst/>
              <a:gdLst>
                <a:gd name="T0" fmla="*/ 9 w 9"/>
                <a:gd name="T1" fmla="*/ 2 h 4"/>
                <a:gd name="T2" fmla="*/ 6 w 9"/>
                <a:gd name="T3" fmla="*/ 3 h 4"/>
                <a:gd name="T4" fmla="*/ 6 w 9"/>
                <a:gd name="T5" fmla="*/ 4 h 4"/>
                <a:gd name="T6" fmla="*/ 0 w 9"/>
                <a:gd name="T7" fmla="*/ 4 h 4"/>
                <a:gd name="T8" fmla="*/ 0 w 9"/>
                <a:gd name="T9" fmla="*/ 1 h 4"/>
                <a:gd name="T10" fmla="*/ 9 w 9"/>
                <a:gd name="T11" fmla="*/ 2 h 4"/>
              </a:gdLst>
              <a:ahLst/>
              <a:cxnLst>
                <a:cxn ang="0">
                  <a:pos x="T0" y="T1"/>
                </a:cxn>
                <a:cxn ang="0">
                  <a:pos x="T2" y="T3"/>
                </a:cxn>
                <a:cxn ang="0">
                  <a:pos x="T4" y="T5"/>
                </a:cxn>
                <a:cxn ang="0">
                  <a:pos x="T6" y="T7"/>
                </a:cxn>
                <a:cxn ang="0">
                  <a:pos x="T8" y="T9"/>
                </a:cxn>
                <a:cxn ang="0">
                  <a:pos x="T10" y="T11"/>
                </a:cxn>
              </a:cxnLst>
              <a:rect l="0" t="0" r="r" b="b"/>
              <a:pathLst>
                <a:path w="9" h="4">
                  <a:moveTo>
                    <a:pt x="9" y="2"/>
                  </a:moveTo>
                  <a:cubicBezTo>
                    <a:pt x="8" y="2"/>
                    <a:pt x="6" y="2"/>
                    <a:pt x="6" y="3"/>
                  </a:cubicBezTo>
                  <a:cubicBezTo>
                    <a:pt x="7" y="3"/>
                    <a:pt x="7" y="4"/>
                    <a:pt x="6" y="4"/>
                  </a:cubicBezTo>
                  <a:cubicBezTo>
                    <a:pt x="4" y="3"/>
                    <a:pt x="4" y="4"/>
                    <a:pt x="0" y="4"/>
                  </a:cubicBezTo>
                  <a:cubicBezTo>
                    <a:pt x="0" y="3"/>
                    <a:pt x="0" y="2"/>
                    <a:pt x="0" y="1"/>
                  </a:cubicBezTo>
                  <a:cubicBezTo>
                    <a:pt x="4" y="3"/>
                    <a:pt x="6" y="0"/>
                    <a:pt x="9"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8" name="Freeform 139"/>
            <p:cNvSpPr>
              <a:spLocks/>
            </p:cNvSpPr>
            <p:nvPr/>
          </p:nvSpPr>
          <p:spPr bwMode="auto">
            <a:xfrm>
              <a:off x="7207322" y="4298950"/>
              <a:ext cx="130494" cy="12700"/>
            </a:xfrm>
            <a:custGeom>
              <a:avLst/>
              <a:gdLst>
                <a:gd name="T0" fmla="*/ 23 w 23"/>
                <a:gd name="T1" fmla="*/ 2 h 4"/>
                <a:gd name="T2" fmla="*/ 2 w 23"/>
                <a:gd name="T3" fmla="*/ 2 h 4"/>
                <a:gd name="T4" fmla="*/ 23 w 23"/>
                <a:gd name="T5" fmla="*/ 2 h 4"/>
              </a:gdLst>
              <a:ahLst/>
              <a:cxnLst>
                <a:cxn ang="0">
                  <a:pos x="T0" y="T1"/>
                </a:cxn>
                <a:cxn ang="0">
                  <a:pos x="T2" y="T3"/>
                </a:cxn>
                <a:cxn ang="0">
                  <a:pos x="T4" y="T5"/>
                </a:cxn>
              </a:cxnLst>
              <a:rect l="0" t="0" r="r" b="b"/>
              <a:pathLst>
                <a:path w="23" h="4">
                  <a:moveTo>
                    <a:pt x="23" y="2"/>
                  </a:moveTo>
                  <a:cubicBezTo>
                    <a:pt x="17" y="4"/>
                    <a:pt x="0" y="4"/>
                    <a:pt x="2" y="2"/>
                  </a:cubicBezTo>
                  <a:cubicBezTo>
                    <a:pt x="5" y="2"/>
                    <a:pt x="20" y="0"/>
                    <a:pt x="23"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19" name="Freeform 140"/>
            <p:cNvSpPr>
              <a:spLocks/>
            </p:cNvSpPr>
            <p:nvPr/>
          </p:nvSpPr>
          <p:spPr bwMode="auto">
            <a:xfrm>
              <a:off x="7223981" y="4344988"/>
              <a:ext cx="63859" cy="15875"/>
            </a:xfrm>
            <a:custGeom>
              <a:avLst/>
              <a:gdLst>
                <a:gd name="T0" fmla="*/ 4 w 11"/>
                <a:gd name="T1" fmla="*/ 2 h 5"/>
                <a:gd name="T2" fmla="*/ 9 w 11"/>
                <a:gd name="T3" fmla="*/ 2 h 5"/>
                <a:gd name="T4" fmla="*/ 8 w 11"/>
                <a:gd name="T5" fmla="*/ 0 h 5"/>
                <a:gd name="T6" fmla="*/ 11 w 11"/>
                <a:gd name="T7" fmla="*/ 4 h 5"/>
                <a:gd name="T8" fmla="*/ 4 w 11"/>
                <a:gd name="T9" fmla="*/ 2 h 5"/>
              </a:gdLst>
              <a:ahLst/>
              <a:cxnLst>
                <a:cxn ang="0">
                  <a:pos x="T0" y="T1"/>
                </a:cxn>
                <a:cxn ang="0">
                  <a:pos x="T2" y="T3"/>
                </a:cxn>
                <a:cxn ang="0">
                  <a:pos x="T4" y="T5"/>
                </a:cxn>
                <a:cxn ang="0">
                  <a:pos x="T6" y="T7"/>
                </a:cxn>
                <a:cxn ang="0">
                  <a:pos x="T8" y="T9"/>
                </a:cxn>
              </a:cxnLst>
              <a:rect l="0" t="0" r="r" b="b"/>
              <a:pathLst>
                <a:path w="11" h="5">
                  <a:moveTo>
                    <a:pt x="4" y="2"/>
                  </a:moveTo>
                  <a:cubicBezTo>
                    <a:pt x="3" y="4"/>
                    <a:pt x="9" y="3"/>
                    <a:pt x="9" y="2"/>
                  </a:cubicBezTo>
                  <a:cubicBezTo>
                    <a:pt x="7" y="2"/>
                    <a:pt x="7" y="0"/>
                    <a:pt x="8" y="0"/>
                  </a:cubicBezTo>
                  <a:cubicBezTo>
                    <a:pt x="8" y="3"/>
                    <a:pt x="11" y="2"/>
                    <a:pt x="11" y="4"/>
                  </a:cubicBezTo>
                  <a:cubicBezTo>
                    <a:pt x="8" y="4"/>
                    <a:pt x="0" y="5"/>
                    <a:pt x="4"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3" name="Freeform 144"/>
            <p:cNvSpPr>
              <a:spLocks/>
            </p:cNvSpPr>
            <p:nvPr/>
          </p:nvSpPr>
          <p:spPr bwMode="auto">
            <a:xfrm>
              <a:off x="6157824" y="4194175"/>
              <a:ext cx="238775" cy="28575"/>
            </a:xfrm>
            <a:custGeom>
              <a:avLst/>
              <a:gdLst>
                <a:gd name="T0" fmla="*/ 0 w 42"/>
                <a:gd name="T1" fmla="*/ 6 h 9"/>
                <a:gd name="T2" fmla="*/ 34 w 42"/>
                <a:gd name="T3" fmla="*/ 5 h 9"/>
                <a:gd name="T4" fmla="*/ 42 w 42"/>
                <a:gd name="T5" fmla="*/ 6 h 9"/>
                <a:gd name="T6" fmla="*/ 0 w 42"/>
                <a:gd name="T7" fmla="*/ 6 h 9"/>
              </a:gdLst>
              <a:ahLst/>
              <a:cxnLst>
                <a:cxn ang="0">
                  <a:pos x="T0" y="T1"/>
                </a:cxn>
                <a:cxn ang="0">
                  <a:pos x="T2" y="T3"/>
                </a:cxn>
                <a:cxn ang="0">
                  <a:pos x="T4" y="T5"/>
                </a:cxn>
                <a:cxn ang="0">
                  <a:pos x="T6" y="T7"/>
                </a:cxn>
              </a:cxnLst>
              <a:rect l="0" t="0" r="r" b="b"/>
              <a:pathLst>
                <a:path w="42" h="9">
                  <a:moveTo>
                    <a:pt x="0" y="6"/>
                  </a:moveTo>
                  <a:cubicBezTo>
                    <a:pt x="8" y="3"/>
                    <a:pt x="23" y="5"/>
                    <a:pt x="34" y="5"/>
                  </a:cubicBezTo>
                  <a:cubicBezTo>
                    <a:pt x="36" y="5"/>
                    <a:pt x="42" y="0"/>
                    <a:pt x="42" y="6"/>
                  </a:cubicBezTo>
                  <a:cubicBezTo>
                    <a:pt x="29" y="6"/>
                    <a:pt x="4" y="9"/>
                    <a:pt x="0" y="6"/>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4" name="Freeform 145"/>
            <p:cNvSpPr>
              <a:spLocks/>
            </p:cNvSpPr>
            <p:nvPr/>
          </p:nvSpPr>
          <p:spPr bwMode="auto">
            <a:xfrm>
              <a:off x="5907944" y="4330700"/>
              <a:ext cx="97177" cy="14288"/>
            </a:xfrm>
            <a:custGeom>
              <a:avLst/>
              <a:gdLst>
                <a:gd name="T0" fmla="*/ 3 w 17"/>
                <a:gd name="T1" fmla="*/ 2 h 4"/>
                <a:gd name="T2" fmla="*/ 17 w 17"/>
                <a:gd name="T3" fmla="*/ 3 h 4"/>
                <a:gd name="T4" fmla="*/ 3 w 17"/>
                <a:gd name="T5" fmla="*/ 2 h 4"/>
              </a:gdLst>
              <a:ahLst/>
              <a:cxnLst>
                <a:cxn ang="0">
                  <a:pos x="T0" y="T1"/>
                </a:cxn>
                <a:cxn ang="0">
                  <a:pos x="T2" y="T3"/>
                </a:cxn>
                <a:cxn ang="0">
                  <a:pos x="T4" y="T5"/>
                </a:cxn>
              </a:cxnLst>
              <a:rect l="0" t="0" r="r" b="b"/>
              <a:pathLst>
                <a:path w="17" h="4">
                  <a:moveTo>
                    <a:pt x="3" y="2"/>
                  </a:moveTo>
                  <a:cubicBezTo>
                    <a:pt x="4" y="2"/>
                    <a:pt x="14" y="0"/>
                    <a:pt x="17" y="3"/>
                  </a:cubicBezTo>
                  <a:cubicBezTo>
                    <a:pt x="15" y="4"/>
                    <a:pt x="0" y="3"/>
                    <a:pt x="3"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5" name="Freeform 146"/>
            <p:cNvSpPr>
              <a:spLocks/>
            </p:cNvSpPr>
            <p:nvPr/>
          </p:nvSpPr>
          <p:spPr bwMode="auto">
            <a:xfrm>
              <a:off x="5466489" y="4357688"/>
              <a:ext cx="397033" cy="9525"/>
            </a:xfrm>
            <a:custGeom>
              <a:avLst/>
              <a:gdLst>
                <a:gd name="T0" fmla="*/ 70 w 70"/>
                <a:gd name="T1" fmla="*/ 1 h 3"/>
                <a:gd name="T2" fmla="*/ 0 w 70"/>
                <a:gd name="T3" fmla="*/ 2 h 3"/>
                <a:gd name="T4" fmla="*/ 70 w 70"/>
                <a:gd name="T5" fmla="*/ 1 h 3"/>
              </a:gdLst>
              <a:ahLst/>
              <a:cxnLst>
                <a:cxn ang="0">
                  <a:pos x="T0" y="T1"/>
                </a:cxn>
                <a:cxn ang="0">
                  <a:pos x="T2" y="T3"/>
                </a:cxn>
                <a:cxn ang="0">
                  <a:pos x="T4" y="T5"/>
                </a:cxn>
              </a:cxnLst>
              <a:rect l="0" t="0" r="r" b="b"/>
              <a:pathLst>
                <a:path w="70" h="3">
                  <a:moveTo>
                    <a:pt x="70" y="1"/>
                  </a:moveTo>
                  <a:cubicBezTo>
                    <a:pt x="40" y="2"/>
                    <a:pt x="28" y="3"/>
                    <a:pt x="0" y="2"/>
                  </a:cubicBezTo>
                  <a:cubicBezTo>
                    <a:pt x="22" y="1"/>
                    <a:pt x="51" y="0"/>
                    <a:pt x="70" y="1"/>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7" name="Freeform 148"/>
            <p:cNvSpPr>
              <a:spLocks/>
            </p:cNvSpPr>
            <p:nvPr/>
          </p:nvSpPr>
          <p:spPr bwMode="auto">
            <a:xfrm>
              <a:off x="4808469" y="4354513"/>
              <a:ext cx="435904" cy="15875"/>
            </a:xfrm>
            <a:custGeom>
              <a:avLst/>
              <a:gdLst>
                <a:gd name="T0" fmla="*/ 14 w 77"/>
                <a:gd name="T1" fmla="*/ 0 h 5"/>
                <a:gd name="T2" fmla="*/ 21 w 77"/>
                <a:gd name="T3" fmla="*/ 3 h 5"/>
                <a:gd name="T4" fmla="*/ 62 w 77"/>
                <a:gd name="T5" fmla="*/ 3 h 5"/>
                <a:gd name="T6" fmla="*/ 53 w 77"/>
                <a:gd name="T7" fmla="*/ 5 h 5"/>
                <a:gd name="T8" fmla="*/ 0 w 77"/>
                <a:gd name="T9" fmla="*/ 3 h 5"/>
                <a:gd name="T10" fmla="*/ 14 w 77"/>
                <a:gd name="T11" fmla="*/ 0 h 5"/>
              </a:gdLst>
              <a:ahLst/>
              <a:cxnLst>
                <a:cxn ang="0">
                  <a:pos x="T0" y="T1"/>
                </a:cxn>
                <a:cxn ang="0">
                  <a:pos x="T2" y="T3"/>
                </a:cxn>
                <a:cxn ang="0">
                  <a:pos x="T4" y="T5"/>
                </a:cxn>
                <a:cxn ang="0">
                  <a:pos x="T6" y="T7"/>
                </a:cxn>
                <a:cxn ang="0">
                  <a:pos x="T8" y="T9"/>
                </a:cxn>
                <a:cxn ang="0">
                  <a:pos x="T10" y="T11"/>
                </a:cxn>
              </a:cxnLst>
              <a:rect l="0" t="0" r="r" b="b"/>
              <a:pathLst>
                <a:path w="77" h="5">
                  <a:moveTo>
                    <a:pt x="14" y="0"/>
                  </a:moveTo>
                  <a:cubicBezTo>
                    <a:pt x="16" y="2"/>
                    <a:pt x="18" y="3"/>
                    <a:pt x="21" y="3"/>
                  </a:cubicBezTo>
                  <a:cubicBezTo>
                    <a:pt x="35" y="3"/>
                    <a:pt x="47" y="3"/>
                    <a:pt x="62" y="3"/>
                  </a:cubicBezTo>
                  <a:cubicBezTo>
                    <a:pt x="77" y="4"/>
                    <a:pt x="56" y="5"/>
                    <a:pt x="53" y="5"/>
                  </a:cubicBezTo>
                  <a:cubicBezTo>
                    <a:pt x="41" y="5"/>
                    <a:pt x="12" y="5"/>
                    <a:pt x="0" y="3"/>
                  </a:cubicBezTo>
                  <a:cubicBezTo>
                    <a:pt x="8" y="3"/>
                    <a:pt x="12" y="5"/>
                    <a:pt x="14" y="0"/>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8" name="Freeform 149"/>
            <p:cNvSpPr>
              <a:spLocks/>
            </p:cNvSpPr>
            <p:nvPr/>
          </p:nvSpPr>
          <p:spPr bwMode="auto">
            <a:xfrm>
              <a:off x="4466967" y="4479925"/>
              <a:ext cx="63859" cy="19050"/>
            </a:xfrm>
            <a:custGeom>
              <a:avLst/>
              <a:gdLst>
                <a:gd name="T0" fmla="*/ 8 w 11"/>
                <a:gd name="T1" fmla="*/ 3 h 6"/>
                <a:gd name="T2" fmla="*/ 7 w 11"/>
                <a:gd name="T3" fmla="*/ 4 h 6"/>
                <a:gd name="T4" fmla="*/ 9 w 11"/>
                <a:gd name="T5" fmla="*/ 5 h 6"/>
                <a:gd name="T6" fmla="*/ 3 w 11"/>
                <a:gd name="T7" fmla="*/ 2 h 6"/>
                <a:gd name="T8" fmla="*/ 8 w 11"/>
                <a:gd name="T9" fmla="*/ 3 h 6"/>
              </a:gdLst>
              <a:ahLst/>
              <a:cxnLst>
                <a:cxn ang="0">
                  <a:pos x="T0" y="T1"/>
                </a:cxn>
                <a:cxn ang="0">
                  <a:pos x="T2" y="T3"/>
                </a:cxn>
                <a:cxn ang="0">
                  <a:pos x="T4" y="T5"/>
                </a:cxn>
                <a:cxn ang="0">
                  <a:pos x="T6" y="T7"/>
                </a:cxn>
                <a:cxn ang="0">
                  <a:pos x="T8" y="T9"/>
                </a:cxn>
              </a:cxnLst>
              <a:rect l="0" t="0" r="r" b="b"/>
              <a:pathLst>
                <a:path w="11" h="6">
                  <a:moveTo>
                    <a:pt x="8" y="3"/>
                  </a:moveTo>
                  <a:cubicBezTo>
                    <a:pt x="7" y="3"/>
                    <a:pt x="7" y="3"/>
                    <a:pt x="7" y="4"/>
                  </a:cubicBezTo>
                  <a:cubicBezTo>
                    <a:pt x="8" y="4"/>
                    <a:pt x="9" y="4"/>
                    <a:pt x="9" y="5"/>
                  </a:cubicBezTo>
                  <a:cubicBezTo>
                    <a:pt x="6" y="6"/>
                    <a:pt x="0" y="4"/>
                    <a:pt x="3" y="2"/>
                  </a:cubicBezTo>
                  <a:cubicBezTo>
                    <a:pt x="4" y="5"/>
                    <a:pt x="11" y="0"/>
                    <a:pt x="8"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29" name="Freeform 150"/>
            <p:cNvSpPr>
              <a:spLocks/>
            </p:cNvSpPr>
            <p:nvPr/>
          </p:nvSpPr>
          <p:spPr bwMode="auto">
            <a:xfrm>
              <a:off x="3770077" y="4475163"/>
              <a:ext cx="169364" cy="14288"/>
            </a:xfrm>
            <a:custGeom>
              <a:avLst/>
              <a:gdLst>
                <a:gd name="T0" fmla="*/ 0 w 30"/>
                <a:gd name="T1" fmla="*/ 2 h 4"/>
                <a:gd name="T2" fmla="*/ 30 w 30"/>
                <a:gd name="T3" fmla="*/ 4 h 4"/>
                <a:gd name="T4" fmla="*/ 0 w 30"/>
                <a:gd name="T5" fmla="*/ 2 h 4"/>
              </a:gdLst>
              <a:ahLst/>
              <a:cxnLst>
                <a:cxn ang="0">
                  <a:pos x="T0" y="T1"/>
                </a:cxn>
                <a:cxn ang="0">
                  <a:pos x="T2" y="T3"/>
                </a:cxn>
                <a:cxn ang="0">
                  <a:pos x="T4" y="T5"/>
                </a:cxn>
              </a:cxnLst>
              <a:rect l="0" t="0" r="r" b="b"/>
              <a:pathLst>
                <a:path w="30" h="4">
                  <a:moveTo>
                    <a:pt x="0" y="2"/>
                  </a:moveTo>
                  <a:cubicBezTo>
                    <a:pt x="8" y="0"/>
                    <a:pt x="22" y="2"/>
                    <a:pt x="30" y="4"/>
                  </a:cubicBezTo>
                  <a:cubicBezTo>
                    <a:pt x="20" y="3"/>
                    <a:pt x="8" y="4"/>
                    <a:pt x="0"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0" name="Freeform 151"/>
            <p:cNvSpPr>
              <a:spLocks/>
            </p:cNvSpPr>
            <p:nvPr/>
          </p:nvSpPr>
          <p:spPr bwMode="auto">
            <a:xfrm>
              <a:off x="2481804" y="4249738"/>
              <a:ext cx="77741" cy="15875"/>
            </a:xfrm>
            <a:custGeom>
              <a:avLst/>
              <a:gdLst>
                <a:gd name="T0" fmla="*/ 14 w 14"/>
                <a:gd name="T1" fmla="*/ 2 h 5"/>
                <a:gd name="T2" fmla="*/ 14 w 14"/>
                <a:gd name="T3" fmla="*/ 4 h 5"/>
                <a:gd name="T4" fmla="*/ 1 w 14"/>
                <a:gd name="T5" fmla="*/ 5 h 5"/>
                <a:gd name="T6" fmla="*/ 14 w 14"/>
                <a:gd name="T7" fmla="*/ 2 h 5"/>
              </a:gdLst>
              <a:ahLst/>
              <a:cxnLst>
                <a:cxn ang="0">
                  <a:pos x="T0" y="T1"/>
                </a:cxn>
                <a:cxn ang="0">
                  <a:pos x="T2" y="T3"/>
                </a:cxn>
                <a:cxn ang="0">
                  <a:pos x="T4" y="T5"/>
                </a:cxn>
                <a:cxn ang="0">
                  <a:pos x="T6" y="T7"/>
                </a:cxn>
              </a:cxnLst>
              <a:rect l="0" t="0" r="r" b="b"/>
              <a:pathLst>
                <a:path w="14" h="5">
                  <a:moveTo>
                    <a:pt x="14" y="2"/>
                  </a:moveTo>
                  <a:cubicBezTo>
                    <a:pt x="13" y="3"/>
                    <a:pt x="13" y="3"/>
                    <a:pt x="14" y="4"/>
                  </a:cubicBezTo>
                  <a:cubicBezTo>
                    <a:pt x="9" y="2"/>
                    <a:pt x="7" y="5"/>
                    <a:pt x="1" y="5"/>
                  </a:cubicBezTo>
                  <a:cubicBezTo>
                    <a:pt x="0" y="0"/>
                    <a:pt x="12" y="4"/>
                    <a:pt x="14"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2" name="Freeform 153"/>
            <p:cNvSpPr>
              <a:spLocks/>
            </p:cNvSpPr>
            <p:nvPr/>
          </p:nvSpPr>
          <p:spPr bwMode="auto">
            <a:xfrm>
              <a:off x="7526615" y="4327525"/>
              <a:ext cx="44423" cy="20638"/>
            </a:xfrm>
            <a:custGeom>
              <a:avLst/>
              <a:gdLst>
                <a:gd name="T0" fmla="*/ 8 w 8"/>
                <a:gd name="T1" fmla="*/ 3 h 6"/>
                <a:gd name="T2" fmla="*/ 2 w 8"/>
                <a:gd name="T3" fmla="*/ 6 h 6"/>
                <a:gd name="T4" fmla="*/ 0 w 8"/>
                <a:gd name="T5" fmla="*/ 2 h 6"/>
                <a:gd name="T6" fmla="*/ 8 w 8"/>
                <a:gd name="T7" fmla="*/ 3 h 6"/>
              </a:gdLst>
              <a:ahLst/>
              <a:cxnLst>
                <a:cxn ang="0">
                  <a:pos x="T0" y="T1"/>
                </a:cxn>
                <a:cxn ang="0">
                  <a:pos x="T2" y="T3"/>
                </a:cxn>
                <a:cxn ang="0">
                  <a:pos x="T4" y="T5"/>
                </a:cxn>
                <a:cxn ang="0">
                  <a:pos x="T6" y="T7"/>
                </a:cxn>
              </a:cxnLst>
              <a:rect l="0" t="0" r="r" b="b"/>
              <a:pathLst>
                <a:path w="8" h="6">
                  <a:moveTo>
                    <a:pt x="8" y="3"/>
                  </a:moveTo>
                  <a:cubicBezTo>
                    <a:pt x="6" y="5"/>
                    <a:pt x="5" y="3"/>
                    <a:pt x="2" y="6"/>
                  </a:cubicBezTo>
                  <a:cubicBezTo>
                    <a:pt x="2" y="4"/>
                    <a:pt x="1" y="3"/>
                    <a:pt x="0" y="2"/>
                  </a:cubicBezTo>
                  <a:cubicBezTo>
                    <a:pt x="2" y="2"/>
                    <a:pt x="7" y="0"/>
                    <a:pt x="8" y="3"/>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3" name="Freeform 154"/>
            <p:cNvSpPr>
              <a:spLocks/>
            </p:cNvSpPr>
            <p:nvPr/>
          </p:nvSpPr>
          <p:spPr bwMode="auto">
            <a:xfrm>
              <a:off x="7371134" y="4330700"/>
              <a:ext cx="124941" cy="23813"/>
            </a:xfrm>
            <a:custGeom>
              <a:avLst/>
              <a:gdLst>
                <a:gd name="T0" fmla="*/ 22 w 22"/>
                <a:gd name="T1" fmla="*/ 2 h 7"/>
                <a:gd name="T2" fmla="*/ 22 w 22"/>
                <a:gd name="T3" fmla="*/ 4 h 7"/>
                <a:gd name="T4" fmla="*/ 0 w 22"/>
                <a:gd name="T5" fmla="*/ 7 h 7"/>
                <a:gd name="T6" fmla="*/ 0 w 22"/>
                <a:gd name="T7" fmla="*/ 2 h 7"/>
                <a:gd name="T8" fmla="*/ 22 w 22"/>
                <a:gd name="T9" fmla="*/ 2 h 7"/>
              </a:gdLst>
              <a:ahLst/>
              <a:cxnLst>
                <a:cxn ang="0">
                  <a:pos x="T0" y="T1"/>
                </a:cxn>
                <a:cxn ang="0">
                  <a:pos x="T2" y="T3"/>
                </a:cxn>
                <a:cxn ang="0">
                  <a:pos x="T4" y="T5"/>
                </a:cxn>
                <a:cxn ang="0">
                  <a:pos x="T6" y="T7"/>
                </a:cxn>
                <a:cxn ang="0">
                  <a:pos x="T8" y="T9"/>
                </a:cxn>
              </a:cxnLst>
              <a:rect l="0" t="0" r="r" b="b"/>
              <a:pathLst>
                <a:path w="22" h="7">
                  <a:moveTo>
                    <a:pt x="22" y="2"/>
                  </a:moveTo>
                  <a:cubicBezTo>
                    <a:pt x="21" y="2"/>
                    <a:pt x="22" y="3"/>
                    <a:pt x="22" y="4"/>
                  </a:cubicBezTo>
                  <a:cubicBezTo>
                    <a:pt x="15" y="5"/>
                    <a:pt x="7" y="5"/>
                    <a:pt x="0" y="7"/>
                  </a:cubicBezTo>
                  <a:cubicBezTo>
                    <a:pt x="0" y="5"/>
                    <a:pt x="0" y="4"/>
                    <a:pt x="0" y="2"/>
                  </a:cubicBezTo>
                  <a:cubicBezTo>
                    <a:pt x="5" y="4"/>
                    <a:pt x="16" y="0"/>
                    <a:pt x="22" y="2"/>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sp>
          <p:nvSpPr>
            <p:cNvPr id="134" name="Freeform 155"/>
            <p:cNvSpPr>
              <a:spLocks/>
            </p:cNvSpPr>
            <p:nvPr/>
          </p:nvSpPr>
          <p:spPr bwMode="auto">
            <a:xfrm>
              <a:off x="2645616" y="4449763"/>
              <a:ext cx="1043945" cy="42863"/>
            </a:xfrm>
            <a:custGeom>
              <a:avLst/>
              <a:gdLst>
                <a:gd name="T0" fmla="*/ 65 w 184"/>
                <a:gd name="T1" fmla="*/ 4 h 13"/>
                <a:gd name="T2" fmla="*/ 158 w 184"/>
                <a:gd name="T3" fmla="*/ 8 h 13"/>
                <a:gd name="T4" fmla="*/ 184 w 184"/>
                <a:gd name="T5" fmla="*/ 8 h 13"/>
                <a:gd name="T6" fmla="*/ 116 w 184"/>
                <a:gd name="T7" fmla="*/ 9 h 13"/>
                <a:gd name="T8" fmla="*/ 83 w 184"/>
                <a:gd name="T9" fmla="*/ 12 h 13"/>
                <a:gd name="T10" fmla="*/ 45 w 184"/>
                <a:gd name="T11" fmla="*/ 10 h 13"/>
                <a:gd name="T12" fmla="*/ 0 w 184"/>
                <a:gd name="T13" fmla="*/ 6 h 13"/>
                <a:gd name="T14" fmla="*/ 65 w 184"/>
                <a:gd name="T15" fmla="*/ 4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13">
                  <a:moveTo>
                    <a:pt x="65" y="4"/>
                  </a:moveTo>
                  <a:cubicBezTo>
                    <a:pt x="97" y="12"/>
                    <a:pt x="129" y="5"/>
                    <a:pt x="158" y="8"/>
                  </a:cubicBezTo>
                  <a:cubicBezTo>
                    <a:pt x="160" y="4"/>
                    <a:pt x="177" y="7"/>
                    <a:pt x="184" y="8"/>
                  </a:cubicBezTo>
                  <a:cubicBezTo>
                    <a:pt x="167" y="13"/>
                    <a:pt x="142" y="9"/>
                    <a:pt x="116" y="9"/>
                  </a:cubicBezTo>
                  <a:cubicBezTo>
                    <a:pt x="104" y="10"/>
                    <a:pt x="93" y="12"/>
                    <a:pt x="83" y="12"/>
                  </a:cubicBezTo>
                  <a:cubicBezTo>
                    <a:pt x="71" y="11"/>
                    <a:pt x="60" y="10"/>
                    <a:pt x="45" y="10"/>
                  </a:cubicBezTo>
                  <a:cubicBezTo>
                    <a:pt x="31" y="10"/>
                    <a:pt x="12" y="12"/>
                    <a:pt x="0" y="6"/>
                  </a:cubicBezTo>
                  <a:cubicBezTo>
                    <a:pt x="19" y="0"/>
                    <a:pt x="44" y="11"/>
                    <a:pt x="65" y="4"/>
                  </a:cubicBezTo>
                  <a:close/>
                </a:path>
              </a:pathLst>
            </a:custGeom>
            <a:grpFill/>
            <a:ln>
              <a:noFill/>
            </a:ln>
            <a:extLst/>
          </p:spPr>
          <p:txBody>
            <a:bodyPr/>
            <a:lstStyle/>
            <a:p>
              <a:pPr eaLnBrk="1" fontAlgn="auto" hangingPunct="1">
                <a:spcBef>
                  <a:spcPts val="0"/>
                </a:spcBef>
                <a:spcAft>
                  <a:spcPts val="0"/>
                </a:spcAft>
                <a:defRPr/>
              </a:pPr>
              <a:endParaRPr lang="zh-CN" altLang="en-US">
                <a:solidFill>
                  <a:srgbClr val="FFFF00"/>
                </a:solidFill>
                <a:latin typeface="+mn-lt"/>
                <a:ea typeface="+mn-ea"/>
              </a:endParaRPr>
            </a:p>
          </p:txBody>
        </p:sp>
      </p:grpSp>
      <p:sp>
        <p:nvSpPr>
          <p:cNvPr id="141" name="文本框 140"/>
          <p:cNvSpPr txBox="1"/>
          <p:nvPr/>
        </p:nvSpPr>
        <p:spPr>
          <a:xfrm>
            <a:off x="2518816" y="2642106"/>
            <a:ext cx="4060558" cy="369332"/>
          </a:xfrm>
          <a:prstGeom prst="rect">
            <a:avLst/>
          </a:prstGeom>
          <a:noFill/>
          <a:ln>
            <a:noFill/>
          </a:ln>
        </p:spPr>
        <p:txBody>
          <a:bodyPr>
            <a:spAutoFit/>
          </a:bodyPr>
          <a:lstStyle/>
          <a:p>
            <a:pPr algn="ctr" eaLnBrk="1" fontAlgn="auto" hangingPunct="1">
              <a:spcBef>
                <a:spcPts val="0"/>
              </a:spcBef>
              <a:spcAft>
                <a:spcPts val="0"/>
              </a:spcAft>
              <a:defRPr/>
            </a:pPr>
            <a:r>
              <a:rPr lang="zh-CN" altLang="en-US" b="1" dirty="0" smtClean="0">
                <a:blipFill dpi="0" rotWithShape="1">
                  <a:blip r:embed="rId2"/>
                  <a:srcRect/>
                  <a:stretch>
                    <a:fillRect/>
                  </a:stretch>
                </a:blipFill>
                <a:latin typeface="+mn-lt"/>
                <a:ea typeface="+mn-ea"/>
              </a:rPr>
              <a:t>教师：张靓靓       办公室：教一</a:t>
            </a:r>
            <a:r>
              <a:rPr lang="en-US" altLang="zh-CN" b="1" dirty="0" smtClean="0">
                <a:blipFill dpi="0" rotWithShape="1">
                  <a:blip r:embed="rId2"/>
                  <a:srcRect/>
                  <a:stretch>
                    <a:fillRect/>
                  </a:stretch>
                </a:blipFill>
                <a:latin typeface="+mn-lt"/>
                <a:ea typeface="+mn-ea"/>
              </a:rPr>
              <a:t>230</a:t>
            </a:r>
            <a:endParaRPr lang="zh-CN" altLang="en-US" b="1" dirty="0">
              <a:blipFill dpi="0" rotWithShape="1">
                <a:blip r:embed="rId2"/>
                <a:srcRect/>
                <a:stretch>
                  <a:fillRect/>
                </a:stretch>
              </a:blipFill>
              <a:latin typeface="+mn-lt"/>
              <a:ea typeface="+mn-ea"/>
            </a:endParaRPr>
          </a:p>
        </p:txBody>
      </p:sp>
      <p:pic>
        <p:nvPicPr>
          <p:cNvPr id="68" name="图片 67"/>
          <p:cNvPicPr>
            <a:picLocks noChangeAspect="1"/>
          </p:cNvPicPr>
          <p:nvPr/>
        </p:nvPicPr>
        <p:blipFill>
          <a:blip r:embed="rId3" cstate="print"/>
          <a:stretch>
            <a:fillRect/>
          </a:stretch>
        </p:blipFill>
        <p:spPr>
          <a:xfrm>
            <a:off x="350110" y="3167646"/>
            <a:ext cx="3241776" cy="1401880"/>
          </a:xfrm>
          <a:prstGeom prst="rect">
            <a:avLst/>
          </a:prstGeom>
        </p:spPr>
      </p:pic>
    </p:spTree>
    <p:extLst>
      <p:ext uri="{BB962C8B-B14F-4D97-AF65-F5344CB8AC3E}">
        <p14:creationId xmlns:p14="http://schemas.microsoft.com/office/powerpoint/2010/main" val="40013444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0547" y="1199266"/>
            <a:ext cx="4572000" cy="3170099"/>
          </a:xfrm>
          <a:prstGeom prst="rect">
            <a:avLst/>
          </a:prstGeom>
        </p:spPr>
        <p:txBody>
          <a:bodyPr>
            <a:spAutoFit/>
          </a:bodyPr>
          <a:lstStyle/>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子</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类与父类</a:t>
            </a:r>
          </a:p>
          <a:p>
            <a:r>
              <a:rPr kumimoji="1" lang="zh-CN" altLang="en-US"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子</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类的继承性</a:t>
            </a:r>
          </a:p>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accent5">
                    <a:lumMod val="7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成员</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变量的隐藏和方法重写</a:t>
            </a:r>
          </a:p>
          <a:p>
            <a:r>
              <a:rPr kumimoji="1" lang="zh-CN" altLang="en-US"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super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关键字</a:t>
            </a:r>
          </a:p>
          <a:p>
            <a:r>
              <a:rPr kumimoji="1" lang="zh-CN" altLang="en-US"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final</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关键字</a:t>
            </a:r>
          </a:p>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对象</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的上转型对象</a:t>
            </a:r>
          </a:p>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继承</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与多态</a:t>
            </a:r>
          </a:p>
          <a:p>
            <a:r>
              <a:rPr kumimoji="1" lang="zh-CN" altLang="en-US"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abstract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类与</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abstract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方法</a:t>
            </a:r>
          </a:p>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面向</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抽象编程</a:t>
            </a:r>
          </a:p>
          <a:p>
            <a:r>
              <a:rPr kumimoji="1"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开</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闭原则</a:t>
            </a:r>
          </a:p>
        </p:txBody>
      </p:sp>
      <p:sp>
        <p:nvSpPr>
          <p:cNvPr id="4" name="矩形 3"/>
          <p:cNvSpPr/>
          <p:nvPr/>
        </p:nvSpPr>
        <p:spPr>
          <a:xfrm>
            <a:off x="886497" y="594379"/>
            <a:ext cx="1420582" cy="584775"/>
          </a:xfrm>
          <a:prstGeom prst="rect">
            <a:avLst/>
          </a:prstGeom>
        </p:spPr>
        <p:txBody>
          <a:bodyPr wrap="none">
            <a:spAutoFit/>
          </a:bodyPr>
          <a:lstStyle/>
          <a:p>
            <a:pPr eaLnBrk="1" fontAlgn="auto" hangingPunct="1">
              <a:spcBef>
                <a:spcPts val="0"/>
              </a:spcBef>
              <a:spcAft>
                <a:spcPts val="0"/>
              </a:spcAft>
              <a:defRPr/>
            </a:pPr>
            <a:r>
              <a:rPr lang="zh-CN" altLang="en-US" sz="3200" b="1" dirty="0">
                <a:blipFill>
                  <a:blip r:embed="rId2"/>
                  <a:stretch>
                    <a:fillRect/>
                  </a:stretch>
                </a:blipFill>
              </a:rPr>
              <a:t>目录：</a:t>
            </a:r>
            <a:endParaRPr lang="zh-CN" altLang="en-US" sz="3200" b="1" dirty="0">
              <a:blipFill>
                <a:blip r:embed="rId2"/>
                <a:stretch>
                  <a:fillRect/>
                </a:stretch>
              </a:blipFill>
            </a:endParaRPr>
          </a:p>
        </p:txBody>
      </p:sp>
    </p:spTree>
    <p:extLst>
      <p:ext uri="{BB962C8B-B14F-4D97-AF65-F5344CB8AC3E}">
        <p14:creationId xmlns:p14="http://schemas.microsoft.com/office/powerpoint/2010/main" val="2796025412"/>
      </p:ext>
    </p:extLst>
  </p:cSld>
  <p:clrMapOvr>
    <a:masterClrMapping/>
  </p:clrMapOvr>
  <p:transition spd="med" advClick="0" advTm="3000">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子类与父类</a:t>
            </a:r>
            <a:endParaRPr lang="zh-CN" altLang="en-US" sz="3200" b="1" dirty="0">
              <a:blipFill>
                <a:blip r:embed="rId2"/>
                <a:stretch>
                  <a:fillRect/>
                </a:stretch>
              </a:blipFill>
            </a:endParaRPr>
          </a:p>
        </p:txBody>
      </p:sp>
      <p:sp>
        <p:nvSpPr>
          <p:cNvPr id="3" name="矩形 2"/>
          <p:cNvSpPr/>
          <p:nvPr/>
        </p:nvSpPr>
        <p:spPr>
          <a:xfrm>
            <a:off x="188494" y="639273"/>
            <a:ext cx="8923422" cy="3416320"/>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利用继承，可以先编写一个共有属性的一般类，根据该一般类再编写具有特殊属性的新类，新类</a:t>
            </a:r>
            <a:r>
              <a:rPr kumimoji="1" lang="zh-CN" altLang="en-US" b="1" dirty="0">
                <a:solidFill>
                  <a:srgbClr val="C00000"/>
                </a:solidFill>
                <a:latin typeface="微软雅黑" panose="020B0503020204020204" pitchFamily="34" charset="-122"/>
                <a:ea typeface="微软雅黑" panose="020B0503020204020204" pitchFamily="34" charset="-122"/>
              </a:rPr>
              <a:t>继承</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一般类的状态和行为，并根据需要</a:t>
            </a:r>
            <a:r>
              <a:rPr kumimoji="1" lang="zh-CN" altLang="en-US" b="1" dirty="0">
                <a:solidFill>
                  <a:srgbClr val="C00000"/>
                </a:solidFill>
                <a:latin typeface="微软雅黑" panose="020B0503020204020204" pitchFamily="34" charset="-122"/>
                <a:ea typeface="微软雅黑" panose="020B0503020204020204" pitchFamily="34" charset="-122"/>
              </a:rPr>
              <a:t>增加它自己的新的状态和行为</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由</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继承而得到的类称为子类，被继承的类称为父类（超类）。</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声明</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一个类的子类的格式如下：</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class </a:t>
            </a:r>
            <a:r>
              <a:rPr kumimoji="1" lang="zh-CN" altLang="en-US" b="1" dirty="0" smtClean="0">
                <a:solidFill>
                  <a:schemeClr val="accent2">
                    <a:lumMod val="75000"/>
                  </a:schemeClr>
                </a:solidFill>
                <a:latin typeface="微软雅黑" panose="020B0503020204020204" pitchFamily="34" charset="-122"/>
                <a:ea typeface="微软雅黑" panose="020B0503020204020204" pitchFamily="34" charset="-122"/>
              </a:rPr>
              <a:t>子类名 </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extends </a:t>
            </a:r>
            <a:r>
              <a:rPr kumimoji="1" lang="zh-CN" altLang="en-US" b="1" dirty="0" smtClean="0">
                <a:solidFill>
                  <a:schemeClr val="accent2">
                    <a:lumMod val="75000"/>
                  </a:schemeClr>
                </a:solidFill>
                <a:latin typeface="微软雅黑" panose="020B0503020204020204" pitchFamily="34" charset="-122"/>
                <a:ea typeface="微软雅黑" panose="020B0503020204020204" pitchFamily="34" charset="-122"/>
              </a:rPr>
              <a:t>父类名 </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a:t>
            </a:r>
          </a:p>
          <a:p>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           … </a:t>
            </a:r>
          </a:p>
          <a:p>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         } </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例如</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class </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Student</a:t>
            </a:r>
            <a:r>
              <a:rPr kumimoji="1" lang="zh-CN" altLang="en-US" b="1" dirty="0" smtClean="0">
                <a:solidFill>
                  <a:schemeClr val="accent2">
                    <a:lumMod val="75000"/>
                  </a:schemeClr>
                </a:solidFill>
                <a:latin typeface="微软雅黑" panose="020B0503020204020204" pitchFamily="34" charset="-122"/>
                <a:ea typeface="微软雅黑" panose="020B0503020204020204" pitchFamily="34" charset="-122"/>
              </a:rPr>
              <a:t> </a:t>
            </a:r>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extends </a:t>
            </a:r>
            <a:r>
              <a:rPr kumimoji="1" lang="en-US" altLang="zh-CN" b="1" dirty="0" smtClean="0">
                <a:solidFill>
                  <a:schemeClr val="accent2">
                    <a:lumMod val="75000"/>
                  </a:schemeClr>
                </a:solidFill>
                <a:latin typeface="微软雅黑" panose="020B0503020204020204" pitchFamily="34" charset="-122"/>
                <a:ea typeface="微软雅黑" panose="020B0503020204020204" pitchFamily="34" charset="-122"/>
              </a:rPr>
              <a:t>People</a:t>
            </a:r>
            <a:r>
              <a:rPr kumimoji="1" lang="zh-CN" altLang="en-US" b="1" dirty="0" smtClean="0">
                <a:solidFill>
                  <a:schemeClr val="accent2">
                    <a:lumMod val="75000"/>
                  </a:schemeClr>
                </a:solidFill>
                <a:latin typeface="微软雅黑" panose="020B0503020204020204" pitchFamily="34" charset="-122"/>
                <a:ea typeface="微软雅黑" panose="020B0503020204020204" pitchFamily="34" charset="-122"/>
              </a:rPr>
              <a:t> </a:t>
            </a:r>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a:t>
            </a:r>
          </a:p>
          <a:p>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           … </a:t>
            </a:r>
          </a:p>
          <a:p>
            <a:r>
              <a:rPr kumimoji="1" lang="en-US" altLang="zh-CN" b="1" dirty="0">
                <a:solidFill>
                  <a:schemeClr val="accent2">
                    <a:lumMod val="75000"/>
                  </a:schemeClr>
                </a:solidFill>
                <a:latin typeface="微软雅黑" panose="020B0503020204020204" pitchFamily="34" charset="-122"/>
                <a:ea typeface="微软雅黑" panose="020B0503020204020204" pitchFamily="34" charset="-122"/>
              </a:rPr>
              <a:t>         } </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4130730"/>
      </p:ext>
    </p:extLst>
  </p:cSld>
  <p:clrMapOvr>
    <a:masterClrMapping/>
  </p:clrMapOvr>
  <p:transition spd="med" advClick="0" advTm="3000">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子类的继承</a:t>
            </a:r>
            <a:endParaRPr lang="zh-CN" altLang="en-US" sz="3200" b="1" dirty="0">
              <a:blipFill>
                <a:blip r:embed="rId2"/>
                <a:stretch>
                  <a:fillRect/>
                </a:stretch>
              </a:blipFill>
            </a:endParaRPr>
          </a:p>
        </p:txBody>
      </p:sp>
      <p:sp>
        <p:nvSpPr>
          <p:cNvPr id="2" name="矩形 1"/>
          <p:cNvSpPr/>
          <p:nvPr/>
        </p:nvSpPr>
        <p:spPr>
          <a:xfrm>
            <a:off x="106373" y="635536"/>
            <a:ext cx="8893248" cy="3447098"/>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所谓子类继承父类的成员变量作为自己的一个成员变量，就好象它们是在子类中直接声明一样，可以被子类中自己定义的任何实例方法操作</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所谓子类继承父类的方法作为子类中的一个方法，就象它们是在子类中直接定义了一样，可以被子类中自己定义的任何实例方法调用。 </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子类和父类在同一包中的继承性</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如果子类和父类在同一个包中，那么，子类自然地继承了其父类中不是</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private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的成员变量作为自己的成员变量，并且也自然地继承了父类中不是</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private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的方法作为自己的方法，继承的成员变量或方法的访问权限保持不变。</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5396508"/>
      </p:ext>
    </p:extLst>
  </p:cSld>
  <p:clrMapOvr>
    <a:masterClrMapping/>
  </p:clrMapOvr>
  <p:transition spd="med" advClick="0" advTm="3000">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子类的继承</a:t>
            </a:r>
            <a:endParaRPr lang="zh-CN" altLang="en-US" sz="3200" b="1" dirty="0">
              <a:blipFill>
                <a:blip r:embed="rId2"/>
                <a:stretch>
                  <a:fillRect/>
                </a:stretch>
              </a:blip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08" y="692307"/>
            <a:ext cx="3148036" cy="272417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8306" y="692307"/>
            <a:ext cx="5050354" cy="1922805"/>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8306" y="2615112"/>
            <a:ext cx="5050354" cy="668715"/>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127" y="3506893"/>
            <a:ext cx="2069814" cy="800411"/>
          </a:xfrm>
          <a:prstGeom prst="rect">
            <a:avLst/>
          </a:prstGeom>
        </p:spPr>
      </p:pic>
    </p:spTree>
    <p:extLst>
      <p:ext uri="{BB962C8B-B14F-4D97-AF65-F5344CB8AC3E}">
        <p14:creationId xmlns:p14="http://schemas.microsoft.com/office/powerpoint/2010/main" val="251816998"/>
      </p:ext>
    </p:extLst>
  </p:cSld>
  <p:clrMapOvr>
    <a:masterClrMapping/>
  </p:clrMapOvr>
  <p:transition spd="med" advClick="0" advTm="3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成员变量</a:t>
            </a:r>
            <a:endParaRPr lang="zh-CN" altLang="en-US" sz="3200" b="1" dirty="0">
              <a:blipFill>
                <a:blip r:embed="rId2"/>
                <a:stretch>
                  <a:fillRect/>
                </a:stretch>
              </a:blipFill>
            </a:endParaRPr>
          </a:p>
        </p:txBody>
      </p:sp>
      <p:sp>
        <p:nvSpPr>
          <p:cNvPr id="3" name="矩形 2"/>
          <p:cNvSpPr/>
          <p:nvPr/>
        </p:nvSpPr>
        <p:spPr>
          <a:xfrm>
            <a:off x="151449" y="715072"/>
            <a:ext cx="8834907" cy="1754326"/>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体分为两部分：</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1</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、变量的声明；</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2</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、方法的定义。</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2</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．变量的有效范围</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成员</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变量在整个类内都</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有效。</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256811" y="715072"/>
            <a:ext cx="5834579" cy="3406167"/>
          </a:xfrm>
          <a:prstGeom prst="rect">
            <a:avLst/>
          </a:prstGeom>
        </p:spPr>
      </p:pic>
      <p:sp>
        <p:nvSpPr>
          <p:cNvPr id="4" name="矩形 3"/>
          <p:cNvSpPr/>
          <p:nvPr/>
        </p:nvSpPr>
        <p:spPr>
          <a:xfrm>
            <a:off x="3702676" y="2469398"/>
            <a:ext cx="1365161" cy="31887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822605"/>
      </p:ext>
    </p:extLst>
  </p:cSld>
  <p:clrMapOvr>
    <a:masterClrMapping/>
  </p:clrMapOvr>
  <p:transition spd="med" advClick="0" advTm="3000">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子类的继承</a:t>
            </a:r>
            <a:endParaRPr lang="zh-CN" altLang="en-US" sz="3200" b="1" dirty="0">
              <a:blipFill>
                <a:blip r:embed="rId2"/>
                <a:stretch>
                  <a:fillRect/>
                </a:stretch>
              </a:blipFill>
            </a:endParaRPr>
          </a:p>
        </p:txBody>
      </p:sp>
      <p:sp>
        <p:nvSpPr>
          <p:cNvPr id="2" name="矩形 1"/>
          <p:cNvSpPr/>
          <p:nvPr/>
        </p:nvSpPr>
        <p:spPr>
          <a:xfrm>
            <a:off x="28483" y="663211"/>
            <a:ext cx="3943708" cy="400110"/>
          </a:xfrm>
          <a:prstGeom prst="rect">
            <a:avLst/>
          </a:prstGeom>
        </p:spPr>
        <p:txBody>
          <a:bodyPr wrap="none">
            <a:spAutoFit/>
          </a:bodyPr>
          <a:lstStyle/>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子类和父</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类不在</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同一包中的继承性</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204535" y="1063321"/>
            <a:ext cx="8887327" cy="1200329"/>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如果子类和父类不在同一个包中，那么，子类继承了父类的</a:t>
            </a:r>
            <a:r>
              <a:rPr kumimoji="1" lang="en-US" altLang="zh-CN" b="1" dirty="0">
                <a:solidFill>
                  <a:srgbClr val="C00000"/>
                </a:solidFill>
                <a:latin typeface="微软雅黑" panose="020B0503020204020204" pitchFamily="34" charset="-122"/>
                <a:ea typeface="微软雅黑" panose="020B0503020204020204" pitchFamily="34" charset="-122"/>
              </a:rPr>
              <a:t>protected</a:t>
            </a:r>
            <a:r>
              <a:rPr kumimoji="1" lang="zh-CN" altLang="en-US" b="1" dirty="0">
                <a:solidFill>
                  <a:srgbClr val="C00000"/>
                </a:solidFill>
                <a:latin typeface="微软雅黑" panose="020B0503020204020204" pitchFamily="34" charset="-122"/>
                <a:ea typeface="微软雅黑" panose="020B0503020204020204" pitchFamily="34" charset="-122"/>
              </a:rPr>
              <a:t>、</a:t>
            </a:r>
            <a:r>
              <a:rPr kumimoji="1" lang="en-US" altLang="zh-CN" b="1" dirty="0">
                <a:solidFill>
                  <a:srgbClr val="C00000"/>
                </a:solidFill>
                <a:latin typeface="微软雅黑" panose="020B0503020204020204" pitchFamily="34" charset="-122"/>
                <a:ea typeface="微软雅黑" panose="020B0503020204020204" pitchFamily="34" charset="-122"/>
              </a:rPr>
              <a:t>public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成员变量做为子类的成员变量，并且继承了父类的</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protected</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public</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方法为子类的方法，继承的成员或方法的访问权限保持不变。</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3804011278"/>
      </p:ext>
    </p:extLst>
  </p:cSld>
  <p:clrMapOvr>
    <a:masterClrMapping/>
  </p:clrMapOvr>
  <p:transition spd="med" advClick="0" advTm="3000">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3"/>
                  <a:stretch>
                    <a:fillRect/>
                  </a:stretch>
                </a:blipFill>
              </a:rPr>
              <a:t>子类的继承</a:t>
            </a:r>
            <a:endParaRPr lang="zh-CN" altLang="en-US" sz="3200" b="1" dirty="0">
              <a:blipFill>
                <a:blip r:embed="rId3"/>
                <a:stretch>
                  <a:fillRect/>
                </a:stretch>
              </a:blipFill>
            </a:endParaRPr>
          </a:p>
        </p:txBody>
      </p:sp>
      <p:sp>
        <p:nvSpPr>
          <p:cNvPr id="2" name="矩形 1"/>
          <p:cNvSpPr/>
          <p:nvPr/>
        </p:nvSpPr>
        <p:spPr>
          <a:xfrm>
            <a:off x="28483" y="663211"/>
            <a:ext cx="2337499" cy="400110"/>
          </a:xfrm>
          <a:prstGeom prst="rect">
            <a:avLst/>
          </a:prstGeom>
        </p:spPr>
        <p:txBody>
          <a:bodyPr wrap="none">
            <a:spAutoFit/>
          </a:bodyPr>
          <a:lstStyle/>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继承关系的</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UML</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图</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164432" y="1063321"/>
            <a:ext cx="4692315" cy="1477328"/>
          </a:xfrm>
          <a:prstGeom prst="rect">
            <a:avLst/>
          </a:prstGeom>
          <a:ln w="19050">
            <a:solidFill>
              <a:schemeClr val="accent5">
                <a:lumMod val="75000"/>
              </a:schemeClr>
            </a:solidFill>
          </a:ln>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如果一个类是另一个类的子类，那么</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UML</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通过使用一个实线连接两个类的</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UML</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图来表示二者之间的继承关系，实线的起始端是子类的</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UML</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图，终点端是父类的</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UML</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图，但终点端使用一个空心的三角形表示实线的结束。 </a:t>
            </a:r>
          </a:p>
        </p:txBody>
      </p:sp>
      <p:graphicFrame>
        <p:nvGraphicFramePr>
          <p:cNvPr id="8" name="Object 4"/>
          <p:cNvGraphicFramePr>
            <a:graphicFrameLocks noChangeAspect="1"/>
          </p:cNvGraphicFramePr>
          <p:nvPr>
            <p:extLst>
              <p:ext uri="{D42A27DB-BD31-4B8C-83A1-F6EECF244321}">
                <p14:modId xmlns:p14="http://schemas.microsoft.com/office/powerpoint/2010/main" val="3005966561"/>
              </p:ext>
            </p:extLst>
          </p:nvPr>
        </p:nvGraphicFramePr>
        <p:xfrm>
          <a:off x="5257800" y="1063321"/>
          <a:ext cx="2743200" cy="3810000"/>
        </p:xfrm>
        <a:graphic>
          <a:graphicData uri="http://schemas.openxmlformats.org/presentationml/2006/ole">
            <mc:AlternateContent xmlns:mc="http://schemas.openxmlformats.org/markup-compatibility/2006">
              <mc:Choice xmlns:v="urn:schemas-microsoft-com:vml" Requires="v">
                <p:oleObj spid="_x0000_s13333" name="位图图像" r:id="rId4" imgW="1448002" imgH="2285714" progId="Paint.Picture">
                  <p:embed/>
                </p:oleObj>
              </mc:Choice>
              <mc:Fallback>
                <p:oleObj name="位图图像" r:id="rId4" imgW="1448002" imgH="2285714" progId="Paint.Picture">
                  <p:embed/>
                  <p:pic>
                    <p:nvPicPr>
                      <p:cNvPr id="2253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1063321"/>
                        <a:ext cx="27432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22234997"/>
      </p:ext>
    </p:extLst>
  </p:cSld>
  <p:clrMapOvr>
    <a:masterClrMapping/>
  </p:clrMapOvr>
  <p:transition spd="med" advClick="0" advTm="3000">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成员变量的隐藏与方法重写</a:t>
            </a:r>
            <a:endParaRPr lang="zh-CN" altLang="en-US" sz="3200" b="1" dirty="0">
              <a:blipFill>
                <a:blip r:embed="rId2"/>
                <a:stretch>
                  <a:fillRect/>
                </a:stretch>
              </a:blipFill>
            </a:endParaRPr>
          </a:p>
        </p:txBody>
      </p:sp>
      <p:sp>
        <p:nvSpPr>
          <p:cNvPr id="2" name="矩形 1"/>
          <p:cNvSpPr/>
          <p:nvPr/>
        </p:nvSpPr>
        <p:spPr>
          <a:xfrm>
            <a:off x="28483" y="663211"/>
            <a:ext cx="2024913" cy="400110"/>
          </a:xfrm>
          <a:prstGeom prst="rect">
            <a:avLst/>
          </a:prstGeom>
        </p:spPr>
        <p:txBody>
          <a:bodyPr wrap="none">
            <a:spAutoFit/>
          </a:bodyPr>
          <a:lstStyle/>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成员变量的隐藏</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252662" y="1063321"/>
            <a:ext cx="8891337" cy="2031325"/>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对于子类可以从父类继承的成员变量，只要子类中声明的成员变量和父类中的成员变量</a:t>
            </a:r>
            <a:r>
              <a:rPr kumimoji="1" lang="zh-CN" altLang="en-US" b="1" dirty="0">
                <a:solidFill>
                  <a:srgbClr val="C00000"/>
                </a:solidFill>
                <a:latin typeface="微软雅黑" panose="020B0503020204020204" pitchFamily="34" charset="-122"/>
                <a:ea typeface="微软雅黑" panose="020B0503020204020204" pitchFamily="34" charset="-122"/>
              </a:rPr>
              <a:t>同名</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时，子类就隐藏了继承的成员变量，子类自己声明定义的方法操作与父类同名的成员变量是指</a:t>
            </a:r>
            <a:r>
              <a:rPr kumimoji="1" lang="zh-CN" altLang="en-US" b="1" dirty="0">
                <a:solidFill>
                  <a:srgbClr val="C00000"/>
                </a:solidFill>
                <a:latin typeface="微软雅黑" panose="020B0503020204020204" pitchFamily="34" charset="-122"/>
                <a:ea typeface="微软雅黑" panose="020B0503020204020204" pitchFamily="34" charset="-122"/>
              </a:rPr>
              <a:t>子类重新声明定义的这个成员变量</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注：子类还是可以调用从父</a:t>
            </a:r>
            <a:r>
              <a:rPr kumimoji="1" lang="zh-CN" altLang="en-US" b="1" dirty="0" smtClean="0">
                <a:solidFill>
                  <a:srgbClr val="C00000"/>
                </a:solidFill>
                <a:latin typeface="微软雅黑" panose="020B0503020204020204" pitchFamily="34" charset="-122"/>
                <a:ea typeface="微软雅黑" panose="020B0503020204020204" pitchFamily="34" charset="-122"/>
              </a:rPr>
              <a:t>类继承的方法操作</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隐藏的成员变量。</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9408289"/>
      </p:ext>
    </p:extLst>
  </p:cSld>
  <p:clrMapOvr>
    <a:masterClrMapping/>
  </p:clrMapOvr>
  <p:transition spd="med" advClick="0" advTm="3000">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成员变量的隐藏与方法重写</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06373" y="659682"/>
            <a:ext cx="2717411" cy="400110"/>
          </a:xfrm>
          <a:prstGeom prst="rect">
            <a:avLst/>
          </a:prstGeom>
        </p:spPr>
        <p:txBody>
          <a:bodyPr wrap="none">
            <a:spAutoFit/>
          </a:bodyPr>
          <a:lstStyle/>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方法重写（方法覆盖）</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106373" y="1048773"/>
            <a:ext cx="8795085" cy="3416320"/>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子类通过重写可以隐藏已继承的实例方法</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1</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．重写的语法规则</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如</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果子类可以继承父类的某个实例方法，那么子类就有权利重写这个方法。</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方法</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重写是指：子类中定义一个方法，这个方法的类型和父类的方法的类型一致或者是父类的方法的类型的子类型，并且这个</a:t>
            </a:r>
            <a:r>
              <a:rPr kumimoji="1" lang="zh-CN" altLang="en-US" b="1" dirty="0">
                <a:solidFill>
                  <a:srgbClr val="C00000"/>
                </a:solidFill>
                <a:latin typeface="微软雅黑" panose="020B0503020204020204" pitchFamily="34" charset="-122"/>
                <a:ea typeface="微软雅黑" panose="020B0503020204020204" pitchFamily="34" charset="-122"/>
              </a:rPr>
              <a:t>方法的名字、参数个数、参数的类型</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和父类的方法</a:t>
            </a:r>
            <a:r>
              <a:rPr kumimoji="1" lang="zh-CN" altLang="en-US" b="1" dirty="0">
                <a:solidFill>
                  <a:srgbClr val="C00000"/>
                </a:solidFill>
                <a:latin typeface="微软雅黑" panose="020B0503020204020204" pitchFamily="34" charset="-122"/>
                <a:ea typeface="微软雅黑" panose="020B0503020204020204" pitchFamily="34" charset="-122"/>
              </a:rPr>
              <a:t>完全相同</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2</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．重写的目的</a:t>
            </a:r>
          </a:p>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子</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类通过方法的重写可以隐藏继承的方法，子类通过方法的重写可以把父类的状态和行为改变为自身的状态和行为</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。如果子类想使用被隐藏的方法或成员变量，必须使用关键字</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super</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9368516"/>
      </p:ext>
    </p:extLst>
  </p:cSld>
  <p:clrMapOvr>
    <a:masterClrMapping/>
  </p:clrMapOvr>
  <p:transition spd="med" advClick="0" advTm="3000">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成员变量的隐藏与方法重写</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82164" y="598360"/>
            <a:ext cx="8979672" cy="584775"/>
          </a:xfrm>
          <a:prstGeom prst="rect">
            <a:avLst/>
          </a:prstGeom>
        </p:spPr>
        <p:txBody>
          <a:bodyPr wrap="square">
            <a:spAutoFit/>
          </a:bodyPr>
          <a:lstStyle/>
          <a:p>
            <a:pPr eaLnBrk="1" hangingPunct="1"/>
            <a:r>
              <a:rPr kumimoji="1" lang="zh-CN" altLang="zh-CN" sz="1600" b="1" dirty="0">
                <a:solidFill>
                  <a:schemeClr val="bg1">
                    <a:lumMod val="85000"/>
                  </a:schemeClr>
                </a:solidFill>
                <a:latin typeface="微软雅黑" panose="020B0503020204020204" pitchFamily="34" charset="-122"/>
                <a:ea typeface="微软雅黑" panose="020B0503020204020204" pitchFamily="34" charset="-122"/>
              </a:rPr>
              <a:t>高考入学考试课程为三们，每门满分为</a:t>
            </a:r>
            <a:r>
              <a:rPr kumimoji="1" lang="en-US" altLang="zh-CN" sz="1600" b="1" dirty="0">
                <a:solidFill>
                  <a:schemeClr val="bg1">
                    <a:lumMod val="85000"/>
                  </a:schemeClr>
                </a:solidFill>
                <a:latin typeface="微软雅黑" panose="020B0503020204020204" pitchFamily="34" charset="-122"/>
                <a:ea typeface="微软雅黑" panose="020B0503020204020204" pitchFamily="34" charset="-122"/>
              </a:rPr>
              <a:t>100</a:t>
            </a:r>
            <a:r>
              <a:rPr kumimoji="1" lang="zh-CN" altLang="zh-CN" sz="1600" b="1" dirty="0">
                <a:solidFill>
                  <a:schemeClr val="bg1">
                    <a:lumMod val="85000"/>
                  </a:schemeClr>
                </a:solidFill>
                <a:latin typeface="微软雅黑" panose="020B0503020204020204" pitchFamily="34" charset="-122"/>
                <a:ea typeface="微软雅黑" panose="020B0503020204020204" pitchFamily="34" charset="-122"/>
              </a:rPr>
              <a:t>。在高考招生时，大学录取规则：录取最底分数线是</a:t>
            </a:r>
            <a:r>
              <a:rPr kumimoji="1" lang="en-US" altLang="zh-CN" sz="1600" b="1" dirty="0">
                <a:solidFill>
                  <a:schemeClr val="bg1">
                    <a:lumMod val="85000"/>
                  </a:schemeClr>
                </a:solidFill>
                <a:latin typeface="微软雅黑" panose="020B0503020204020204" pitchFamily="34" charset="-122"/>
                <a:ea typeface="微软雅黑" panose="020B0503020204020204" pitchFamily="34" charset="-122"/>
              </a:rPr>
              <a:t>200</a:t>
            </a:r>
            <a:r>
              <a:rPr kumimoji="1" lang="zh-CN" altLang="zh-CN" sz="1600" b="1" dirty="0">
                <a:solidFill>
                  <a:schemeClr val="bg1">
                    <a:lumMod val="85000"/>
                  </a:schemeClr>
                </a:solidFill>
                <a:latin typeface="微软雅黑" panose="020B0503020204020204" pitchFamily="34" charset="-122"/>
                <a:ea typeface="微软雅黑" panose="020B0503020204020204" pitchFamily="34" charset="-122"/>
              </a:rPr>
              <a:t>分，而重点大学重写录取规则：录取最底分数线是</a:t>
            </a:r>
            <a:r>
              <a:rPr kumimoji="1" lang="en-US" altLang="zh-CN" sz="1600" b="1" dirty="0">
                <a:solidFill>
                  <a:schemeClr val="bg1">
                    <a:lumMod val="85000"/>
                  </a:schemeClr>
                </a:solidFill>
                <a:latin typeface="微软雅黑" panose="020B0503020204020204" pitchFamily="34" charset="-122"/>
                <a:ea typeface="微软雅黑" panose="020B0503020204020204" pitchFamily="34" charset="-122"/>
              </a:rPr>
              <a:t>245</a:t>
            </a:r>
            <a:r>
              <a:rPr kumimoji="1" lang="zh-CN" altLang="zh-CN" sz="1600" b="1" dirty="0">
                <a:solidFill>
                  <a:schemeClr val="bg1">
                    <a:lumMod val="85000"/>
                  </a:schemeClr>
                </a:solidFill>
                <a:latin typeface="微软雅黑" panose="020B0503020204020204" pitchFamily="34" charset="-122"/>
                <a:ea typeface="微软雅黑" panose="020B0503020204020204" pitchFamily="34" charset="-122"/>
              </a:rPr>
              <a:t>分</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3" y="1179606"/>
            <a:ext cx="4210081" cy="2157428"/>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3616" y="1179606"/>
            <a:ext cx="4391057" cy="2147903"/>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373" y="3378326"/>
            <a:ext cx="4689206" cy="1724196"/>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9929" y="3378326"/>
            <a:ext cx="1357322" cy="485779"/>
          </a:xfrm>
          <a:prstGeom prst="rect">
            <a:avLst/>
          </a:prstGeom>
        </p:spPr>
      </p:pic>
    </p:spTree>
    <p:extLst>
      <p:ext uri="{BB962C8B-B14F-4D97-AF65-F5344CB8AC3E}">
        <p14:creationId xmlns:p14="http://schemas.microsoft.com/office/powerpoint/2010/main" val="3285846201"/>
      </p:ext>
    </p:extLst>
  </p:cSld>
  <p:clrMapOvr>
    <a:masterClrMapping/>
  </p:clrMapOvr>
  <p:transition spd="med" advClick="0" advTm="3000">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成员变量的隐藏与方法重写</a:t>
            </a:r>
            <a:endParaRPr lang="zh-CN" altLang="en-US" sz="3200" b="1" dirty="0">
              <a:blipFill>
                <a:blip r:embed="rId2"/>
                <a:stretch>
                  <a:fillRect/>
                </a:stretch>
              </a:blip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3" y="672876"/>
            <a:ext cx="5576928" cy="436724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8287" y="672876"/>
            <a:ext cx="1357322" cy="438153"/>
          </a:xfrm>
          <a:prstGeom prst="rect">
            <a:avLst/>
          </a:prstGeom>
        </p:spPr>
      </p:pic>
    </p:spTree>
    <p:extLst>
      <p:ext uri="{BB962C8B-B14F-4D97-AF65-F5344CB8AC3E}">
        <p14:creationId xmlns:p14="http://schemas.microsoft.com/office/powerpoint/2010/main" val="4092251156"/>
      </p:ext>
    </p:extLst>
  </p:cSld>
  <p:clrMapOvr>
    <a:masterClrMapping/>
  </p:clrMapOvr>
  <p:transition spd="med" advClick="0" advTm="3000">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成员变量的隐藏与方法重写</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06373" y="659682"/>
            <a:ext cx="2255746" cy="400110"/>
          </a:xfrm>
          <a:prstGeom prst="rect">
            <a:avLst/>
          </a:prstGeom>
        </p:spPr>
        <p:txBody>
          <a:bodyPr wrap="none">
            <a:spAutoFit/>
          </a:bodyPr>
          <a:lstStyle/>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方法重写注意事项</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106373" y="1048773"/>
            <a:ext cx="8795085" cy="646331"/>
          </a:xfrm>
          <a:prstGeom prst="rect">
            <a:avLst/>
          </a:prstGeom>
        </p:spPr>
        <p:txBody>
          <a:bodyPr wrap="square">
            <a:spAutoFit/>
          </a:bodyPr>
          <a:lstStyle/>
          <a:p>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重写父类的方法时，不可以降低方法的访问权限，如子类重写父类的方法</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f</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，该方法在父类中的访问权限是</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protected</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级别，子类重写时不允许级别低于</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protected</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62" y="1643589"/>
            <a:ext cx="6251169" cy="2880931"/>
          </a:xfrm>
          <a:prstGeom prst="rect">
            <a:avLst/>
          </a:prstGeom>
        </p:spPr>
      </p:pic>
      <p:sp>
        <p:nvSpPr>
          <p:cNvPr id="3" name="矩形 2"/>
          <p:cNvSpPr/>
          <p:nvPr/>
        </p:nvSpPr>
        <p:spPr>
          <a:xfrm>
            <a:off x="157470" y="4589372"/>
            <a:ext cx="4797211" cy="369332"/>
          </a:xfrm>
          <a:prstGeom prst="rect">
            <a:avLst/>
          </a:prstGeom>
        </p:spPr>
        <p:txBody>
          <a:bodyPr wrap="none">
            <a:spAutoFit/>
          </a:bodyPr>
          <a:lstStyle/>
          <a:p>
            <a:r>
              <a:rPr kumimoji="1" lang="en-US" b="1" dirty="0">
                <a:solidFill>
                  <a:schemeClr val="accent6">
                    <a:lumMod val="75000"/>
                  </a:schemeClr>
                </a:solidFill>
                <a:latin typeface="微软雅黑" panose="020B0503020204020204" pitchFamily="34" charset="-122"/>
                <a:ea typeface="微软雅黑" panose="020B0503020204020204" pitchFamily="34" charset="-122"/>
              </a:rPr>
              <a:t>public &gt; protected &gt; (default) &gt; private</a:t>
            </a:r>
          </a:p>
        </p:txBody>
      </p:sp>
    </p:spTree>
    <p:extLst>
      <p:ext uri="{BB962C8B-B14F-4D97-AF65-F5344CB8AC3E}">
        <p14:creationId xmlns:p14="http://schemas.microsoft.com/office/powerpoint/2010/main" val="3517293677"/>
      </p:ext>
    </p:extLst>
  </p:cSld>
  <p:clrMapOvr>
    <a:masterClrMapping/>
  </p:clrMapOvr>
  <p:transition spd="med" advClick="0" advTm="3000">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blipFill>
                  <a:blip r:embed="rId2"/>
                  <a:stretch>
                    <a:fillRect/>
                  </a:stretch>
                </a:blipFill>
              </a:rPr>
              <a:t>Super</a:t>
            </a:r>
            <a:r>
              <a:rPr lang="zh-CN" altLang="en-US" sz="3200" b="1" dirty="0" smtClean="0">
                <a:blipFill>
                  <a:blip r:embed="rId2"/>
                  <a:stretch>
                    <a:fillRect/>
                  </a:stretch>
                </a:blipFill>
              </a:rPr>
              <a:t>关键字</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06373" y="659682"/>
            <a:ext cx="4289957" cy="400110"/>
          </a:xfrm>
          <a:prstGeom prst="rect">
            <a:avLst/>
          </a:prstGeom>
        </p:spPr>
        <p:txBody>
          <a:bodyPr wrap="none">
            <a:spAutoFit/>
          </a:bodyPr>
          <a:lstStyle/>
          <a:p>
            <a:r>
              <a:rPr kumimoji="1" lang="zh-CN"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用</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super</a:t>
            </a:r>
            <a:r>
              <a:rPr kumimoji="1" lang="zh-CN" altLang="en-US" b="1" dirty="0" smtClean="0">
                <a:solidFill>
                  <a:schemeClr val="bg1">
                    <a:lumMod val="85000"/>
                  </a:schemeClr>
                </a:solidFill>
                <a:latin typeface="微软雅黑" panose="020B0503020204020204" pitchFamily="34" charset="-122"/>
                <a:ea typeface="微软雅黑" panose="020B0503020204020204" pitchFamily="34" charset="-122"/>
              </a:rPr>
              <a:t>操作被隐藏的成员变量和方法</a:t>
            </a:r>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252662" y="1059792"/>
            <a:ext cx="8725436" cy="1698927"/>
          </a:xfrm>
          <a:prstGeom prst="rect">
            <a:avLst/>
          </a:prstGeom>
        </p:spPr>
        <p:txBody>
          <a:bodyPr wrap="square">
            <a:spAutoFit/>
          </a:bodyPr>
          <a:lstStyle/>
          <a:p>
            <a:pPr algn="just" eaLnBrk="1" hangingPunct="1"/>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子类可以隐藏从父类继承的成员变量和方法，如果在子类中想使用被子类隐藏的成员变量或方法就可以使用关键字</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super</a:t>
            </a:r>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p>
          <a:p>
            <a:pPr algn="just" eaLnBrk="1" hangingPunct="1"/>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pPr algn="just" eaLnBrk="1" hangingPunct="1">
              <a:lnSpc>
                <a:spcPct val="90000"/>
              </a:lnSpc>
            </a:pP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比如</a:t>
            </a:r>
            <a:r>
              <a:rPr kumimoji="1" lang="en-US" altLang="zh-CN" b="1" dirty="0" err="1">
                <a:solidFill>
                  <a:schemeClr val="bg1">
                    <a:lumMod val="85000"/>
                  </a:schemeClr>
                </a:solidFill>
                <a:latin typeface="微软雅黑" panose="020B0503020204020204" pitchFamily="34" charset="-122"/>
                <a:ea typeface="微软雅黑" panose="020B0503020204020204" pitchFamily="34" charset="-122"/>
              </a:rPr>
              <a:t>super.x、super.play</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就是访问和调用被子类隐藏的成员变量</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x</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和方法</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play()。</a:t>
            </a:r>
          </a:p>
          <a:p>
            <a:pPr algn="just" eaLnBrk="1" hangingPunct="1">
              <a:lnSpc>
                <a:spcPct val="90000"/>
              </a:lnSpc>
            </a:pPr>
            <a:r>
              <a:rPr lang="zh-CN" altLang="en-US" b="1" dirty="0">
                <a:latin typeface="宋体" panose="02010600030101010101" pitchFamily="2" charset="-122"/>
              </a:rPr>
              <a:t>    </a:t>
            </a:r>
            <a:endParaRPr lang="zh-CN" altLang="en-US" b="1" dirty="0">
              <a:solidFill>
                <a:srgbClr val="FF0000"/>
              </a:solidFill>
              <a:latin typeface="宋体" panose="02010600030101010101" pitchFamily="2" charset="-122"/>
            </a:endParaRPr>
          </a:p>
          <a:p>
            <a:pPr algn="just" eaLnBrk="1" hangingPunct="1"/>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 </a:t>
            </a:r>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6597647"/>
      </p:ext>
    </p:extLst>
  </p:cSld>
  <p:clrMapOvr>
    <a:masterClrMapping/>
  </p:clrMapOvr>
  <p:transition spd="med" advClick="0" advTm="3000">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blipFill>
                  <a:blip r:embed="rId2"/>
                  <a:stretch>
                    <a:fillRect/>
                  </a:stretch>
                </a:blipFill>
              </a:rPr>
              <a:t>Super</a:t>
            </a:r>
            <a:r>
              <a:rPr lang="zh-CN" altLang="en-US" sz="3200" b="1" dirty="0" smtClean="0">
                <a:blipFill>
                  <a:blip r:embed="rId2"/>
                  <a:stretch>
                    <a:fillRect/>
                  </a:stretch>
                </a:blipFill>
              </a:rPr>
              <a:t>关键字</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06373" y="676641"/>
            <a:ext cx="8891337" cy="3139321"/>
          </a:xfrm>
          <a:prstGeom prst="rect">
            <a:avLst/>
          </a:prstGeom>
        </p:spPr>
        <p:txBody>
          <a:bodyPr wrap="square">
            <a:spAutoFit/>
          </a:bodyPr>
          <a:lstStyle/>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假设银行已经有了按整年</a:t>
            </a:r>
            <a:r>
              <a:rPr kumimoji="1" lang="en-US" b="1" dirty="0">
                <a:solidFill>
                  <a:schemeClr val="bg1">
                    <a:lumMod val="85000"/>
                  </a:schemeClr>
                </a:solidFill>
                <a:latin typeface="微软雅黑" panose="020B0503020204020204" pitchFamily="34" charset="-122"/>
                <a:ea typeface="微软雅黑" panose="020B0503020204020204" pitchFamily="34" charset="-122"/>
              </a:rPr>
              <a:t>year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计算利息的一般方法，其中</a:t>
            </a:r>
            <a:r>
              <a:rPr kumimoji="1" lang="en-US" b="1" dirty="0">
                <a:solidFill>
                  <a:schemeClr val="bg1">
                    <a:lumMod val="85000"/>
                  </a:schemeClr>
                </a:solidFill>
                <a:latin typeface="微软雅黑" panose="020B0503020204020204" pitchFamily="34" charset="-122"/>
                <a:ea typeface="微软雅黑" panose="020B0503020204020204" pitchFamily="34" charset="-122"/>
              </a:rPr>
              <a:t>year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只能取正整数。比如按整年计算的方法：</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en-US" b="1" dirty="0">
                <a:solidFill>
                  <a:schemeClr val="accent2">
                    <a:lumMod val="75000"/>
                  </a:schemeClr>
                </a:solidFill>
                <a:latin typeface="微软雅黑" panose="020B0503020204020204" pitchFamily="34" charset="-122"/>
                <a:ea typeface="微软雅黑" panose="020B0503020204020204" pitchFamily="34" charset="-122"/>
              </a:rPr>
              <a:t>double </a:t>
            </a:r>
            <a:r>
              <a:rPr kumimoji="1" lang="en-US" b="1" dirty="0" err="1">
                <a:solidFill>
                  <a:schemeClr val="accent2">
                    <a:lumMod val="75000"/>
                  </a:schemeClr>
                </a:solidFill>
                <a:latin typeface="微软雅黑" panose="020B0503020204020204" pitchFamily="34" charset="-122"/>
                <a:ea typeface="微软雅黑" panose="020B0503020204020204" pitchFamily="34" charset="-122"/>
              </a:rPr>
              <a:t>computerInterest</a:t>
            </a:r>
            <a:r>
              <a:rPr kumimoji="1" lang="en-US" b="1" dirty="0">
                <a:solidFill>
                  <a:schemeClr val="accent2">
                    <a:lumMod val="75000"/>
                  </a:schemeClr>
                </a:solidFill>
                <a:latin typeface="微软雅黑" panose="020B0503020204020204" pitchFamily="34" charset="-122"/>
                <a:ea typeface="微软雅黑" panose="020B0503020204020204" pitchFamily="34" charset="-122"/>
              </a:rPr>
              <a:t>() {</a:t>
            </a:r>
          </a:p>
          <a:p>
            <a:r>
              <a:rPr kumimoji="1" lang="en-US" b="1" dirty="0">
                <a:solidFill>
                  <a:schemeClr val="accent2">
                    <a:lumMod val="75000"/>
                  </a:schemeClr>
                </a:solidFill>
                <a:latin typeface="微软雅黑" panose="020B0503020204020204" pitchFamily="34" charset="-122"/>
                <a:ea typeface="微软雅黑" panose="020B0503020204020204" pitchFamily="34" charset="-122"/>
              </a:rPr>
              <a:t>               interest=year*0.35*</a:t>
            </a:r>
            <a:r>
              <a:rPr kumimoji="1" lang="en-US" b="1" dirty="0" err="1">
                <a:solidFill>
                  <a:schemeClr val="accent2">
                    <a:lumMod val="75000"/>
                  </a:schemeClr>
                </a:solidFill>
                <a:latin typeface="微软雅黑" panose="020B0503020204020204" pitchFamily="34" charset="-122"/>
                <a:ea typeface="微软雅黑" panose="020B0503020204020204" pitchFamily="34" charset="-122"/>
              </a:rPr>
              <a:t>savedMoney</a:t>
            </a:r>
            <a:r>
              <a:rPr kumimoji="1" lang="en-US" b="1" dirty="0">
                <a:solidFill>
                  <a:schemeClr val="accent2">
                    <a:lumMod val="75000"/>
                  </a:schemeClr>
                </a:solidFill>
                <a:latin typeface="微软雅黑" panose="020B0503020204020204" pitchFamily="34" charset="-122"/>
                <a:ea typeface="微软雅黑" panose="020B0503020204020204" pitchFamily="34" charset="-122"/>
              </a:rPr>
              <a:t>;</a:t>
            </a:r>
          </a:p>
          <a:p>
            <a:r>
              <a:rPr kumimoji="1" lang="en-US" b="1" dirty="0">
                <a:solidFill>
                  <a:schemeClr val="accent2">
                    <a:lumMod val="75000"/>
                  </a:schemeClr>
                </a:solidFill>
                <a:latin typeface="微软雅黑" panose="020B0503020204020204" pitchFamily="34" charset="-122"/>
                <a:ea typeface="微软雅黑" panose="020B0503020204020204" pitchFamily="34" charset="-122"/>
              </a:rPr>
              <a:t>               return interest;</a:t>
            </a:r>
          </a:p>
          <a:p>
            <a:r>
              <a:rPr kumimoji="1" lang="en-US" b="1" dirty="0">
                <a:solidFill>
                  <a:schemeClr val="accent2">
                    <a:lumMod val="75000"/>
                  </a:schemeClr>
                </a:solidFill>
                <a:latin typeface="微软雅黑" panose="020B0503020204020204" pitchFamily="34" charset="-122"/>
                <a:ea typeface="微软雅黑" panose="020B0503020204020204" pitchFamily="34" charset="-122"/>
              </a:rPr>
              <a:t>     }</a:t>
            </a:r>
          </a:p>
          <a:p>
            <a:r>
              <a:rPr kumimoji="1" lang="en-US" b="1" dirty="0">
                <a:solidFill>
                  <a:schemeClr val="bg1">
                    <a:lumMod val="85000"/>
                  </a:schemeClr>
                </a:solidFill>
                <a:latin typeface="微软雅黑" panose="020B0503020204020204" pitchFamily="34" charset="-122"/>
                <a:ea typeface="微软雅黑" panose="020B0503020204020204" pitchFamily="34" charset="-122"/>
              </a:rPr>
              <a:t>      </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建设银行准备隐藏继承的成员变量</a:t>
            </a:r>
            <a:r>
              <a:rPr kumimoji="1" lang="en-US" b="1" dirty="0">
                <a:solidFill>
                  <a:schemeClr val="bg1">
                    <a:lumMod val="85000"/>
                  </a:schemeClr>
                </a:solidFill>
                <a:latin typeface="微软雅黑" panose="020B0503020204020204" pitchFamily="34" charset="-122"/>
                <a:ea typeface="微软雅黑" panose="020B0503020204020204" pitchFamily="34" charset="-122"/>
              </a:rPr>
              <a:t>year，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并重写计算利息的方法，即自己声明一个</a:t>
            </a:r>
            <a:r>
              <a:rPr kumimoji="1" lang="en-US" b="1" dirty="0">
                <a:solidFill>
                  <a:schemeClr val="bg1">
                    <a:lumMod val="85000"/>
                  </a:schemeClr>
                </a:solidFill>
                <a:latin typeface="微软雅黑" panose="020B0503020204020204" pitchFamily="34" charset="-122"/>
                <a:ea typeface="微软雅黑" panose="020B0503020204020204" pitchFamily="34" charset="-122"/>
              </a:rPr>
              <a:t>double</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型的</a:t>
            </a:r>
            <a:r>
              <a:rPr kumimoji="1" lang="en-US" b="1" dirty="0">
                <a:solidFill>
                  <a:schemeClr val="bg1">
                    <a:lumMod val="85000"/>
                  </a:schemeClr>
                </a:solidFill>
                <a:latin typeface="微软雅黑" panose="020B0503020204020204" pitchFamily="34" charset="-122"/>
                <a:ea typeface="微软雅黑" panose="020B0503020204020204" pitchFamily="34" charset="-122"/>
              </a:rPr>
              <a:t>year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变量，比如，当</a:t>
            </a:r>
            <a:r>
              <a:rPr kumimoji="1" lang="en-US" b="1" dirty="0">
                <a:solidFill>
                  <a:schemeClr val="bg1">
                    <a:lumMod val="85000"/>
                  </a:schemeClr>
                </a:solidFill>
                <a:latin typeface="微软雅黑" panose="020B0503020204020204" pitchFamily="34" charset="-122"/>
                <a:ea typeface="微软雅黑" panose="020B0503020204020204" pitchFamily="34" charset="-122"/>
              </a:rPr>
              <a:t>year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取值是</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5.216</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时，表示要计算</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5</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年零</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216</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天的利息，但希望首先按银行的方法计算出</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5</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整年的利息，然后再自己计算</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216</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天的利息。那么，建设银行就必须把</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5.216</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的</a:t>
            </a:r>
            <a:r>
              <a:rPr kumimoji="1" lang="zh-CN" altLang="en-US" b="1" dirty="0">
                <a:solidFill>
                  <a:srgbClr val="C00000"/>
                </a:solidFill>
                <a:latin typeface="微软雅黑" panose="020B0503020204020204" pitchFamily="34" charset="-122"/>
                <a:ea typeface="微软雅黑" panose="020B0503020204020204" pitchFamily="34" charset="-122"/>
              </a:rPr>
              <a:t>整数部分赋给隐藏的</a:t>
            </a:r>
            <a:r>
              <a:rPr kumimoji="1" lang="en-US" b="1" dirty="0">
                <a:solidFill>
                  <a:srgbClr val="C00000"/>
                </a:solidFill>
                <a:latin typeface="微软雅黑" panose="020B0503020204020204" pitchFamily="34" charset="-122"/>
                <a:ea typeface="微软雅黑" panose="020B0503020204020204" pitchFamily="34" charset="-122"/>
              </a:rPr>
              <a:t>year</a:t>
            </a:r>
            <a:r>
              <a:rPr kumimoji="1" lang="en-US" b="1" dirty="0">
                <a:solidFill>
                  <a:schemeClr val="bg1">
                    <a:lumMod val="85000"/>
                  </a:schemeClr>
                </a:solidFill>
                <a:latin typeface="微软雅黑" panose="020B0503020204020204" pitchFamily="34" charset="-122"/>
                <a:ea typeface="微软雅黑" panose="020B0503020204020204" pitchFamily="34" charset="-122"/>
              </a:rPr>
              <a:t>，</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并让</a:t>
            </a:r>
            <a:r>
              <a:rPr kumimoji="1" lang="en-US" b="1" dirty="0">
                <a:solidFill>
                  <a:schemeClr val="bg1">
                    <a:lumMod val="85000"/>
                  </a:schemeClr>
                </a:solidFill>
                <a:latin typeface="微软雅黑" panose="020B0503020204020204" pitchFamily="34" charset="-122"/>
                <a:ea typeface="微软雅黑" panose="020B0503020204020204" pitchFamily="34" charset="-122"/>
              </a:rPr>
              <a:t>super</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调用隐藏的、按整年计算利息的方法。</a:t>
            </a:r>
          </a:p>
        </p:txBody>
      </p:sp>
    </p:spTree>
    <p:extLst>
      <p:ext uri="{BB962C8B-B14F-4D97-AF65-F5344CB8AC3E}">
        <p14:creationId xmlns:p14="http://schemas.microsoft.com/office/powerpoint/2010/main" val="1554288309"/>
      </p:ext>
    </p:extLst>
  </p:cSld>
  <p:clrMapOvr>
    <a:masterClrMapping/>
  </p:clrMapOvr>
  <p:transition spd="med" advClick="0" advTm="3000">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blipFill>
                  <a:blip r:embed="rId2"/>
                  <a:stretch>
                    <a:fillRect/>
                  </a:stretch>
                </a:blipFill>
              </a:rPr>
              <a:t>Super</a:t>
            </a:r>
            <a:r>
              <a:rPr lang="zh-CN" altLang="en-US" sz="3200" b="1" dirty="0" smtClean="0">
                <a:blipFill>
                  <a:blip r:embed="rId2"/>
                  <a:stretch>
                    <a:fillRect/>
                  </a:stretch>
                </a:blipFill>
              </a:rPr>
              <a:t>关键字</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3" y="685390"/>
            <a:ext cx="4027745" cy="220919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792" y="685390"/>
            <a:ext cx="4689177" cy="2408325"/>
          </a:xfrm>
          <a:prstGeom prst="rect">
            <a:avLst/>
          </a:prstGeom>
        </p:spPr>
      </p:pic>
    </p:spTree>
    <p:extLst>
      <p:ext uri="{BB962C8B-B14F-4D97-AF65-F5344CB8AC3E}">
        <p14:creationId xmlns:p14="http://schemas.microsoft.com/office/powerpoint/2010/main" val="2956182162"/>
      </p:ext>
    </p:extLst>
  </p:cSld>
  <p:clrMapOvr>
    <a:masterClrMapping/>
  </p:clrMapOvr>
  <p:transition spd="med" advClick="0" advTm="3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zh-CN" altLang="en-US" sz="3200" b="1" dirty="0" smtClean="0">
                <a:blipFill>
                  <a:blip r:embed="rId2"/>
                  <a:stretch>
                    <a:fillRect/>
                  </a:stretch>
                </a:blipFill>
              </a:rPr>
              <a:t>成员变量</a:t>
            </a:r>
            <a:endParaRPr lang="zh-CN" altLang="en-US" sz="3200" b="1" dirty="0">
              <a:blipFill>
                <a:blip r:embed="rId2"/>
                <a:stretch>
                  <a:fillRect/>
                </a:stretch>
              </a:blipFill>
            </a:endParaRPr>
          </a:p>
        </p:txBody>
      </p:sp>
      <p:sp>
        <p:nvSpPr>
          <p:cNvPr id="3" name="矩形 2"/>
          <p:cNvSpPr/>
          <p:nvPr/>
        </p:nvSpPr>
        <p:spPr>
          <a:xfrm>
            <a:off x="106373" y="695753"/>
            <a:ext cx="8834907" cy="1200329"/>
          </a:xfrm>
          <a:prstGeom prst="rect">
            <a:avLst/>
          </a:prstGeom>
        </p:spPr>
        <p:txBody>
          <a:bodyPr wrap="square">
            <a:spAutoFit/>
          </a:bodyPr>
          <a:lstStyle/>
          <a:p>
            <a:r>
              <a:rPr kumimoji="1" lang="en-US" altLang="zh-CN" b="1" dirty="0" smtClean="0">
                <a:solidFill>
                  <a:schemeClr val="bg1">
                    <a:lumMod val="85000"/>
                  </a:schemeClr>
                </a:solidFill>
                <a:latin typeface="微软雅黑" panose="020B0503020204020204" pitchFamily="34" charset="-122"/>
                <a:ea typeface="微软雅黑" panose="020B0503020204020204" pitchFamily="34" charset="-122"/>
              </a:rPr>
              <a:t>4</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．编程风格</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1</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）一行只声明一个变量。 </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2</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）变量的名字符合标识符规定。 </a:t>
            </a:r>
          </a:p>
          <a:p>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a:t>
            </a:r>
            <a:r>
              <a:rPr kumimoji="1" lang="en-US" altLang="zh-CN" b="1" dirty="0">
                <a:solidFill>
                  <a:schemeClr val="bg1">
                    <a:lumMod val="85000"/>
                  </a:schemeClr>
                </a:solidFill>
                <a:latin typeface="微软雅黑" panose="020B0503020204020204" pitchFamily="34" charset="-122"/>
                <a:ea typeface="微软雅黑" panose="020B0503020204020204" pitchFamily="34" charset="-122"/>
              </a:rPr>
              <a:t>3</a:t>
            </a:r>
            <a:r>
              <a:rPr kumimoji="1" lang="zh-CN" altLang="en-US" b="1" dirty="0">
                <a:solidFill>
                  <a:schemeClr val="bg1">
                    <a:lumMod val="85000"/>
                  </a:schemeClr>
                </a:solidFill>
                <a:latin typeface="微软雅黑" panose="020B0503020204020204" pitchFamily="34" charset="-122"/>
                <a:ea typeface="微软雅黑" panose="020B0503020204020204" pitchFamily="34" charset="-122"/>
              </a:rPr>
              <a:t>）变量名字见名知意，避免容易混淆的变量名字。</a:t>
            </a:r>
            <a:endParaRPr kumimoji="1" lang="en-US" b="1"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6464296"/>
      </p:ext>
    </p:extLst>
  </p:cSld>
  <p:clrMapOvr>
    <a:masterClrMapping/>
  </p:clrMapOvr>
  <p:transition spd="med" advClick="0" advTm="3000">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98360"/>
            <a:ext cx="9144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373" y="17115"/>
            <a:ext cx="9037627" cy="584775"/>
          </a:xfrm>
          <a:prstGeom prst="rect">
            <a:avLst/>
          </a:prstGeom>
        </p:spPr>
        <p:txBody>
          <a:bodyPr wrap="square">
            <a:spAutoFit/>
          </a:bodyPr>
          <a:lstStyle/>
          <a:p>
            <a:pPr eaLnBrk="1" fontAlgn="auto" hangingPunct="1">
              <a:spcBef>
                <a:spcPts val="0"/>
              </a:spcBef>
              <a:spcAft>
                <a:spcPts val="0"/>
              </a:spcAft>
              <a:defRPr/>
            </a:pPr>
            <a:r>
              <a:rPr lang="en-US" altLang="zh-CN" sz="3200" b="1" dirty="0" smtClean="0">
                <a:blipFill>
                  <a:blip r:embed="rId2"/>
                  <a:stretch>
                    <a:fillRect/>
                  </a:stretch>
                </a:blipFill>
              </a:rPr>
              <a:t>Super</a:t>
            </a:r>
            <a:r>
              <a:rPr lang="zh-CN" altLang="en-US" sz="3200" b="1" dirty="0" smtClean="0">
                <a:blipFill>
                  <a:blip r:embed="rId2"/>
                  <a:stretch>
                    <a:fillRect/>
                  </a:stretch>
                </a:blipFill>
              </a:rPr>
              <a:t>关键字</a:t>
            </a:r>
            <a:endParaRPr lang="zh-CN" altLang="en-US" sz="3200" b="1" dirty="0">
              <a:blipFill>
                <a:blip r:embed="rId2"/>
                <a:stretch>
                  <a:fillRect/>
                </a:stretch>
              </a:blipFill>
            </a:endParaRPr>
          </a:p>
        </p:txBody>
      </p:sp>
      <p:sp>
        <p:nvSpPr>
          <p:cNvPr id="4" name="矩形 3"/>
          <p:cNvSpPr/>
          <p:nvPr/>
        </p:nvSpPr>
        <p:spPr>
          <a:xfrm>
            <a:off x="252662" y="1063321"/>
            <a:ext cx="8891337" cy="646331"/>
          </a:xfrm>
          <a:prstGeom prst="rect">
            <a:avLst/>
          </a:prstGeom>
        </p:spPr>
        <p:txBody>
          <a:bodyPr wrap="square">
            <a:spAutoFit/>
          </a:bodyPr>
          <a:lstStyle/>
          <a:p>
            <a:endParaRPr kumimoji="1" lang="en-US" altLang="zh-CN" b="1" dirty="0">
              <a:solidFill>
                <a:schemeClr val="bg1">
                  <a:lumMod val="85000"/>
                </a:schemeClr>
              </a:solidFill>
              <a:latin typeface="微软雅黑" panose="020B0503020204020204" pitchFamily="34" charset="-122"/>
              <a:ea typeface="微软雅黑" panose="020B0503020204020204" pitchFamily="34" charset="-122"/>
            </a:endParaRPr>
          </a:p>
          <a:p>
            <a:endParaRPr kumimoji="1"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3" y="558344"/>
            <a:ext cx="4761841" cy="2302615"/>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1523" y="2214541"/>
            <a:ext cx="4957799" cy="2928959"/>
          </a:xfrm>
          <a:prstGeom prst="rect">
            <a:avLst/>
          </a:prstGeom>
        </p:spPr>
      </p:pic>
    </p:spTree>
    <p:extLst>
      <p:ext uri="{BB962C8B-B14F-4D97-AF65-F5344CB8AC3E}">
        <p14:creationId xmlns:p14="http://schemas.microsoft.com/office/powerpoint/2010/main" val="543701923"/>
      </p:ext>
    </p:extLst>
  </p:cSld>
  <p:clrMapOvr>
    <a:masterClrMapping/>
  </p:clrMapOvr>
  <p:transition spd="med" advClick="0" advTm="3000">
    <p:fade/>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12834</TotalTime>
  <Words>5089</Words>
  <Application>Microsoft Office PowerPoint</Application>
  <PresentationFormat>全屏显示(16:9)</PresentationFormat>
  <Paragraphs>528</Paragraphs>
  <Slides>90</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90</vt:i4>
      </vt:variant>
    </vt:vector>
  </HeadingPairs>
  <TitlesOfParts>
    <vt:vector size="101" baseType="lpstr">
      <vt:lpstr>等线</vt:lpstr>
      <vt:lpstr>等线 Light</vt:lpstr>
      <vt:lpstr>宋体</vt:lpstr>
      <vt:lpstr>微软雅黑</vt:lpstr>
      <vt:lpstr>Arial</vt:lpstr>
      <vt:lpstr>Calibri</vt:lpstr>
      <vt:lpstr>Calibri Light</vt:lpstr>
      <vt:lpstr>Tahoma</vt:lpstr>
      <vt:lpstr>Wingdings</vt:lpstr>
      <vt:lpstr>Office 主题​​</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繁夕设计</dc:creator>
  <cp:lastModifiedBy>张靓靓</cp:lastModifiedBy>
  <cp:revision>827</cp:revision>
  <dcterms:created xsi:type="dcterms:W3CDTF">2015-10-14T14:36:20Z</dcterms:created>
  <dcterms:modified xsi:type="dcterms:W3CDTF">2021-03-30T04:53:01Z</dcterms:modified>
</cp:coreProperties>
</file>